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717" r:id="rId5"/>
    <p:sldId id="2076137155" r:id="rId6"/>
    <p:sldId id="2076137187" r:id="rId7"/>
    <p:sldId id="2076137364" r:id="rId8"/>
    <p:sldId id="2147472175" r:id="rId9"/>
    <p:sldId id="2147472179" r:id="rId10"/>
    <p:sldId id="2147472180" r:id="rId11"/>
    <p:sldId id="2147472181" r:id="rId12"/>
    <p:sldId id="741" r:id="rId13"/>
    <p:sldId id="2076137151" r:id="rId14"/>
    <p:sldId id="2076137188" r:id="rId15"/>
    <p:sldId id="2147472178" r:id="rId16"/>
    <p:sldId id="2147472177" r:id="rId17"/>
    <p:sldId id="2076137157" r:id="rId18"/>
    <p:sldId id="2147472173" r:id="rId19"/>
    <p:sldId id="2147472171" r:id="rId20"/>
    <p:sldId id="214747217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64B12-7764-AA5D-9BF6-3709DADCEADA}" name="Karen Igo" initials="KI" userId="S::KIgo@sanaramedtech.com::c5cbcd9e-b803-4931-a691-b5daf0e3d35b" providerId="AD"/>
  <p188:author id="{63A18C1F-EAB0-0A89-8BFD-94A0C692E265}" name="Callon Nichols" initials="CN" userId="S::cnichols@sanaramedtech.com::18d0169a-fda7-443b-83a6-f172c306ecf4" providerId="AD"/>
  <p188:author id="{FDA8E32E-6F8B-ADA7-37C9-8B5C0C2D9403}" name="Kenneth (Ken) Acklie" initials="K(A" userId="S::kacklie@sanaramedtech.com::8a4eb563-552e-47e7-8aae-13bd3e49987c" providerId="AD"/>
  <p188:author id="{0D08AA60-E56A-4FF4-4017-34D25B8A02E8}" name="Jake Waldrop" initials="JW" userId="S::JWaldrop@sanaramedtech.com::2baedfc7-7e8d-4d10-986f-d6d56294f7fb" providerId="AD"/>
  <p188:author id="{4B448595-A89B-E3F0-B13F-008343B9D4E1}" name="Felicia Vonella" initials="FV" userId="1c708b1d70cae90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llon Nichols" initials="CN" lastIdx="1" clrIdx="0">
    <p:extLst>
      <p:ext uri="{19B8F6BF-5375-455C-9EA6-DF929625EA0E}">
        <p15:presenceInfo xmlns:p15="http://schemas.microsoft.com/office/powerpoint/2012/main" userId="S::cnichols@sanaramedtech.com::18d0169a-fda7-443b-83a6-f172c306ecf4" providerId="AD"/>
      </p:ext>
    </p:extLst>
  </p:cmAuthor>
  <p:cmAuthor id="2" name="Phil Ilgenstein" initials="PI" lastIdx="4" clrIdx="1">
    <p:extLst>
      <p:ext uri="{19B8F6BF-5375-455C-9EA6-DF929625EA0E}">
        <p15:presenceInfo xmlns:p15="http://schemas.microsoft.com/office/powerpoint/2012/main" userId="Phil Ilgen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86"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9:51:36.350"/>
    </inkml:context>
    <inkml:brush xml:id="br0">
      <inkml:brushProperty name="width" value="0.035" units="cm"/>
      <inkml:brushProperty name="height" value="0.035" units="cm"/>
    </inkml:brush>
  </inkml:definitions>
  <inkml:trace contextRef="#ctx0" brushRef="#br0">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84E21F-86CB-4D5E-906C-BF6FC5694D81}" type="datetimeFigureOut">
              <a:rPr lang="en-US" smtClean="0"/>
              <a:t>8/12/2024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DC30C22-8DB0-4331-A030-F1C0798A71A6}" type="slidenum">
              <a:rPr lang="en-US" smtClean="0"/>
              <a:t>‹#›</a:t>
            </a:fld>
            <a:endParaRPr lang="en-US"/>
          </a:p>
        </p:txBody>
      </p:sp>
    </p:spTree>
    <p:extLst>
      <p:ext uri="{BB962C8B-B14F-4D97-AF65-F5344CB8AC3E}">
        <p14:creationId xmlns:p14="http://schemas.microsoft.com/office/powerpoint/2010/main" val="92076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 commentary from JM JR depending on interaction</a:t>
            </a:r>
          </a:p>
        </p:txBody>
      </p:sp>
      <p:sp>
        <p:nvSpPr>
          <p:cNvPr id="4" name="Slide Number Placeholder 3"/>
          <p:cNvSpPr>
            <a:spLocks noGrp="1"/>
          </p:cNvSpPr>
          <p:nvPr>
            <p:ph type="sldNum" sz="quarter" idx="5"/>
          </p:nvPr>
        </p:nvSpPr>
        <p:spPr/>
        <p:txBody>
          <a:bodyPr/>
          <a:lstStyle/>
          <a:p>
            <a:fld id="{C6583F8A-3711-4E92-8D74-F5CC9A8A4A68}" type="slidenum">
              <a:rPr lang="en-US" smtClean="0"/>
              <a:t>8</a:t>
            </a:fld>
            <a:endParaRPr lang="en-US" dirty="0"/>
          </a:p>
        </p:txBody>
      </p:sp>
    </p:spTree>
    <p:extLst>
      <p:ext uri="{BB962C8B-B14F-4D97-AF65-F5344CB8AC3E}">
        <p14:creationId xmlns:p14="http://schemas.microsoft.com/office/powerpoint/2010/main" val="401859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C6583F8A-3711-4E92-8D74-F5CC9A8A4A68}" type="slidenum">
              <a:rPr lang="en-US" smtClean="0"/>
              <a:t>9</a:t>
            </a:fld>
            <a:endParaRPr lang="en-US" dirty="0"/>
          </a:p>
        </p:txBody>
      </p:sp>
    </p:spTree>
    <p:extLst>
      <p:ext uri="{BB962C8B-B14F-4D97-AF65-F5344CB8AC3E}">
        <p14:creationId xmlns:p14="http://schemas.microsoft.com/office/powerpoint/2010/main" val="3087001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3E6195-6645-0644-93F8-5841BB335F93}"/>
              </a:ext>
            </a:extLst>
          </p:cNvPr>
          <p:cNvPicPr>
            <a:picLocks noChangeAspect="1"/>
          </p:cNvPicPr>
          <p:nvPr userDrawn="1"/>
        </p:nvPicPr>
        <p:blipFill>
          <a:blip r:embed="rId2"/>
          <a:stretch>
            <a:fillRect/>
          </a:stretch>
        </p:blipFill>
        <p:spPr>
          <a:xfrm>
            <a:off x="0" y="3733800"/>
            <a:ext cx="12192000" cy="3124199"/>
          </a:xfrm>
          <a:prstGeom prst="rect">
            <a:avLst/>
          </a:prstGeom>
        </p:spPr>
      </p:pic>
      <p:sp>
        <p:nvSpPr>
          <p:cNvPr id="2" name="Title 1">
            <a:extLst>
              <a:ext uri="{FF2B5EF4-FFF2-40B4-BE49-F238E27FC236}">
                <a16:creationId xmlns:a16="http://schemas.microsoft.com/office/drawing/2014/main" id="{A8A219E9-1DC1-E54B-A056-77499D7136EC}"/>
              </a:ext>
            </a:extLst>
          </p:cNvPr>
          <p:cNvSpPr>
            <a:spLocks noGrp="1"/>
          </p:cNvSpPr>
          <p:nvPr>
            <p:ph type="ctrTitle"/>
          </p:nvPr>
        </p:nvSpPr>
        <p:spPr>
          <a:xfrm>
            <a:off x="1463040" y="1051560"/>
            <a:ext cx="9144000" cy="2286000"/>
          </a:xfrm>
        </p:spPr>
        <p:txBody>
          <a:bodyPr anchor="b">
            <a:normAutofit/>
          </a:bodyPr>
          <a:lstStyle>
            <a:lvl1pPr algn="l">
              <a:defRPr sz="6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E406DAA0-3001-C447-AF3F-8E2CAB2872D8}"/>
              </a:ext>
            </a:extLst>
          </p:cNvPr>
          <p:cNvCxnSpPr/>
          <p:nvPr userDrawn="1"/>
        </p:nvCxnSpPr>
        <p:spPr>
          <a:xfrm>
            <a:off x="1574406" y="3631883"/>
            <a:ext cx="8686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DF1FB93-6792-0249-AF53-4BFAFF15FF0C}"/>
              </a:ext>
            </a:extLst>
          </p:cNvPr>
          <p:cNvPicPr>
            <a:picLocks noChangeAspect="1"/>
          </p:cNvPicPr>
          <p:nvPr userDrawn="1"/>
        </p:nvPicPr>
        <p:blipFill>
          <a:blip r:embed="rId3"/>
          <a:stretch>
            <a:fillRect/>
          </a:stretch>
        </p:blipFill>
        <p:spPr>
          <a:xfrm>
            <a:off x="1538436" y="3988088"/>
            <a:ext cx="2856639" cy="952212"/>
          </a:xfrm>
          <a:prstGeom prst="rect">
            <a:avLst/>
          </a:prstGeom>
        </p:spPr>
      </p:pic>
    </p:spTree>
    <p:extLst>
      <p:ext uri="{BB962C8B-B14F-4D97-AF65-F5344CB8AC3E}">
        <p14:creationId xmlns:p14="http://schemas.microsoft.com/office/powerpoint/2010/main" val="36764060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EF0-ECC6-7A4E-8B73-5121DF09C77E}"/>
              </a:ext>
            </a:extLst>
          </p:cNvPr>
          <p:cNvSpPr>
            <a:spLocks noGrp="1"/>
          </p:cNvSpPr>
          <p:nvPr>
            <p:ph type="title"/>
          </p:nvPr>
        </p:nvSpPr>
        <p:spPr>
          <a:xfrm>
            <a:off x="640080" y="0"/>
            <a:ext cx="9372600" cy="80467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87B7534-4FEE-CB44-981F-3FACC9D5151B}"/>
              </a:ext>
            </a:extLst>
          </p:cNvPr>
          <p:cNvSpPr>
            <a:spLocks noGrp="1"/>
          </p:cNvSpPr>
          <p:nvPr>
            <p:ph type="body" idx="1"/>
          </p:nvPr>
        </p:nvSpPr>
        <p:spPr>
          <a:xfrm>
            <a:off x="685800" y="1188720"/>
            <a:ext cx="11155680" cy="365760"/>
          </a:xfrm>
        </p:spPr>
        <p:txBody>
          <a:bodyPr anchor="b">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03D75B-D80F-3848-9CA4-241D7EE86AD5}"/>
              </a:ext>
            </a:extLst>
          </p:cNvPr>
          <p:cNvSpPr>
            <a:spLocks noGrp="1"/>
          </p:cNvSpPr>
          <p:nvPr>
            <p:ph sz="half" idx="2"/>
          </p:nvPr>
        </p:nvSpPr>
        <p:spPr>
          <a:xfrm>
            <a:off x="685800" y="1691640"/>
            <a:ext cx="5486400" cy="4937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1C4EC10-81E6-D240-A1C4-20CA51FC66FB}"/>
              </a:ext>
            </a:extLst>
          </p:cNvPr>
          <p:cNvSpPr>
            <a:spLocks noGrp="1"/>
          </p:cNvSpPr>
          <p:nvPr>
            <p:ph sz="quarter" idx="4"/>
          </p:nvPr>
        </p:nvSpPr>
        <p:spPr>
          <a:xfrm>
            <a:off x="6355080" y="1691640"/>
            <a:ext cx="5486400" cy="4937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B8F020D7-0B33-614F-8716-FFFF26354A0C}"/>
              </a:ext>
            </a:extLst>
          </p:cNvPr>
          <p:cNvSpPr>
            <a:spLocks noGrp="1"/>
          </p:cNvSpPr>
          <p:nvPr>
            <p:ph type="sldNum" sz="quarter" idx="12"/>
          </p:nvPr>
        </p:nvSpPr>
        <p:spPr/>
        <p:txBody>
          <a:bodyPr/>
          <a:lstStyle/>
          <a:p>
            <a:fld id="{622CCB82-594B-CE40-93A6-C43872A15E5A}" type="slidenum">
              <a:rPr lang="en-US" smtClean="0"/>
              <a:t>‹#›</a:t>
            </a:fld>
            <a:endParaRPr lang="en-US" dirty="0"/>
          </a:p>
        </p:txBody>
      </p:sp>
    </p:spTree>
    <p:extLst>
      <p:ext uri="{BB962C8B-B14F-4D97-AF65-F5344CB8AC3E}">
        <p14:creationId xmlns:p14="http://schemas.microsoft.com/office/powerpoint/2010/main" val="386706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A078-E92B-D247-947B-64BCB70EB956}"/>
              </a:ext>
            </a:extLst>
          </p:cNvPr>
          <p:cNvSpPr>
            <a:spLocks noGrp="1"/>
          </p:cNvSpPr>
          <p:nvPr>
            <p:ph type="title"/>
          </p:nvPr>
        </p:nvSpPr>
        <p:spPr/>
        <p:txBody>
          <a:bodyPr/>
          <a:lstStyle>
            <a:lvl1pPr>
              <a:defRPr sz="2800"/>
            </a:lvl1pPr>
          </a:lstStyle>
          <a:p>
            <a:r>
              <a:rPr lang="en-US" dirty="0"/>
              <a:t>Click to edit Master title style</a:t>
            </a:r>
          </a:p>
        </p:txBody>
      </p:sp>
      <p:sp>
        <p:nvSpPr>
          <p:cNvPr id="5" name="Slide Number Placeholder 4">
            <a:extLst>
              <a:ext uri="{FF2B5EF4-FFF2-40B4-BE49-F238E27FC236}">
                <a16:creationId xmlns:a16="http://schemas.microsoft.com/office/drawing/2014/main" id="{2941BFF3-A987-7445-BC79-CE5B47F94FD0}"/>
              </a:ext>
            </a:extLst>
          </p:cNvPr>
          <p:cNvSpPr>
            <a:spLocks noGrp="1"/>
          </p:cNvSpPr>
          <p:nvPr>
            <p:ph type="sldNum" sz="quarter" idx="12"/>
          </p:nvPr>
        </p:nvSpPr>
        <p:spPr>
          <a:xfrm>
            <a:off x="0" y="6309677"/>
            <a:ext cx="457200" cy="365125"/>
          </a:xfrm>
        </p:spPr>
        <p:txBody>
          <a:bodyPr/>
          <a:lstStyle/>
          <a:p>
            <a:fld id="{622CCB82-594B-CE40-93A6-C43872A15E5A}" type="slidenum">
              <a:rPr lang="en-US" smtClean="0"/>
              <a:t>‹#›</a:t>
            </a:fld>
            <a:endParaRPr lang="en-US" dirty="0"/>
          </a:p>
        </p:txBody>
      </p:sp>
    </p:spTree>
    <p:extLst>
      <p:ext uri="{BB962C8B-B14F-4D97-AF65-F5344CB8AC3E}">
        <p14:creationId xmlns:p14="http://schemas.microsoft.com/office/powerpoint/2010/main" val="3870344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908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D90D-FEAD-4A62-86A7-1BC0EBD0F835}"/>
              </a:ext>
            </a:extLst>
          </p:cNvPr>
          <p:cNvSpPr>
            <a:spLocks noGrp="1"/>
          </p:cNvSpPr>
          <p:nvPr>
            <p:ph type="title" hasCustomPrompt="1"/>
          </p:nvPr>
        </p:nvSpPr>
        <p:spPr/>
        <p:txBody>
          <a:bodyPr/>
          <a:lstStyle/>
          <a:p>
            <a:r>
              <a:rPr lang="en-US" dirty="0"/>
              <a:t>Add one- or two- line slide title</a:t>
            </a:r>
          </a:p>
        </p:txBody>
      </p:sp>
      <p:sp>
        <p:nvSpPr>
          <p:cNvPr id="5" name="Slide Number Placeholder 4">
            <a:extLst>
              <a:ext uri="{FF2B5EF4-FFF2-40B4-BE49-F238E27FC236}">
                <a16:creationId xmlns:a16="http://schemas.microsoft.com/office/drawing/2014/main" id="{E8841691-3BF3-4551-9F56-CE506094B0F1}"/>
              </a:ext>
            </a:extLst>
          </p:cNvPr>
          <p:cNvSpPr>
            <a:spLocks noGrp="1"/>
          </p:cNvSpPr>
          <p:nvPr>
            <p:ph type="sldNum" sz="quarter" idx="12"/>
          </p:nvPr>
        </p:nvSpPr>
        <p:spPr/>
        <p:txBody>
          <a:bodyPr/>
          <a:lstStyle/>
          <a:p>
            <a:fld id="{78DF0A33-5C4D-4A23-88A2-35D50F1B7176}" type="slidenum">
              <a:rPr lang="en-US" smtClean="0"/>
              <a:t>‹#›</a:t>
            </a:fld>
            <a:endParaRPr lang="en-US" dirty="0"/>
          </a:p>
        </p:txBody>
      </p:sp>
      <p:sp>
        <p:nvSpPr>
          <p:cNvPr id="3" name="Text Placeholder 6">
            <a:extLst>
              <a:ext uri="{FF2B5EF4-FFF2-40B4-BE49-F238E27FC236}">
                <a16:creationId xmlns:a16="http://schemas.microsoft.com/office/drawing/2014/main" id="{C2671C2C-CA6E-6152-251A-F53D3EFE681D}"/>
              </a:ext>
            </a:extLst>
          </p:cNvPr>
          <p:cNvSpPr>
            <a:spLocks noGrp="1"/>
          </p:cNvSpPr>
          <p:nvPr>
            <p:ph type="body" sz="quarter" idx="13" hasCustomPrompt="1"/>
          </p:nvPr>
        </p:nvSpPr>
        <p:spPr>
          <a:xfrm>
            <a:off x="284163" y="1143000"/>
            <a:ext cx="11526837" cy="412750"/>
          </a:xfrm>
        </p:spPr>
        <p:txBody>
          <a:bodyPr>
            <a:normAutofit/>
          </a:bodyPr>
          <a:lstStyle>
            <a:lvl1pPr marL="0" indent="0">
              <a:buNone/>
              <a:defRPr sz="1800"/>
            </a:lvl1pPr>
          </a:lstStyle>
          <a:p>
            <a:pPr lvl="0"/>
            <a:r>
              <a:rPr lang="en-US" dirty="0"/>
              <a:t>Insert optional subtitle</a:t>
            </a:r>
          </a:p>
        </p:txBody>
      </p:sp>
      <p:sp>
        <p:nvSpPr>
          <p:cNvPr id="4" name="Text Placeholder 7">
            <a:extLst>
              <a:ext uri="{FF2B5EF4-FFF2-40B4-BE49-F238E27FC236}">
                <a16:creationId xmlns:a16="http://schemas.microsoft.com/office/drawing/2014/main" id="{1CDD4E74-6D48-81D7-3C4C-2E915592D399}"/>
              </a:ext>
            </a:extLst>
          </p:cNvPr>
          <p:cNvSpPr>
            <a:spLocks noGrp="1"/>
          </p:cNvSpPr>
          <p:nvPr>
            <p:ph type="body" sz="quarter" idx="14" hasCustomPrompt="1"/>
          </p:nvPr>
        </p:nvSpPr>
        <p:spPr>
          <a:xfrm>
            <a:off x="302419" y="98639"/>
            <a:ext cx="2197100" cy="338356"/>
          </a:xfrm>
        </p:spPr>
        <p:txBody>
          <a:bodyPr>
            <a:normAutofit/>
          </a:bodyPr>
          <a:lstStyle>
            <a:lvl1pPr marL="0" indent="0">
              <a:buNone/>
              <a:defRPr sz="1050"/>
            </a:lvl1pPr>
          </a:lstStyle>
          <a:p>
            <a:pPr lvl="0"/>
            <a:r>
              <a:rPr lang="en-US" dirty="0"/>
              <a:t>INSERT CAPTION</a:t>
            </a:r>
          </a:p>
        </p:txBody>
      </p:sp>
    </p:spTree>
    <p:extLst>
      <p:ext uri="{BB962C8B-B14F-4D97-AF65-F5344CB8AC3E}">
        <p14:creationId xmlns:p14="http://schemas.microsoft.com/office/powerpoint/2010/main" val="423197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al">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387613-81EC-1941-BF56-BFFA68BB57F2}"/>
              </a:ext>
            </a:extLst>
          </p:cNvPr>
          <p:cNvPicPr>
            <a:picLocks noChangeAspect="1"/>
          </p:cNvPicPr>
          <p:nvPr userDrawn="1"/>
        </p:nvPicPr>
        <p:blipFill>
          <a:blip r:embed="rId2"/>
          <a:stretch>
            <a:fillRect/>
          </a:stretch>
        </p:blipFill>
        <p:spPr>
          <a:xfrm>
            <a:off x="2" y="3733800"/>
            <a:ext cx="12191996" cy="3124199"/>
          </a:xfrm>
          <a:prstGeom prst="rect">
            <a:avLst/>
          </a:prstGeom>
        </p:spPr>
      </p:pic>
      <p:sp>
        <p:nvSpPr>
          <p:cNvPr id="2" name="Title 1">
            <a:extLst>
              <a:ext uri="{FF2B5EF4-FFF2-40B4-BE49-F238E27FC236}">
                <a16:creationId xmlns:a16="http://schemas.microsoft.com/office/drawing/2014/main" id="{A8A219E9-1DC1-E54B-A056-77499D7136EC}"/>
              </a:ext>
            </a:extLst>
          </p:cNvPr>
          <p:cNvSpPr>
            <a:spLocks noGrp="1"/>
          </p:cNvSpPr>
          <p:nvPr>
            <p:ph type="ctrTitle"/>
          </p:nvPr>
        </p:nvSpPr>
        <p:spPr>
          <a:xfrm>
            <a:off x="1463040" y="1051560"/>
            <a:ext cx="9144000" cy="2286000"/>
          </a:xfrm>
        </p:spPr>
        <p:txBody>
          <a:bodyPr anchor="b">
            <a:normAutofit/>
          </a:bodyPr>
          <a:lstStyle>
            <a:lvl1pPr algn="l">
              <a:defRPr sz="6600">
                <a:solidFill>
                  <a:schemeClr val="bg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9F27ED5-CD18-CC48-BBCF-D2CB3F70BCD8}"/>
              </a:ext>
            </a:extLst>
          </p:cNvPr>
          <p:cNvCxnSpPr/>
          <p:nvPr userDrawn="1"/>
        </p:nvCxnSpPr>
        <p:spPr>
          <a:xfrm>
            <a:off x="1574406" y="3631883"/>
            <a:ext cx="8686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77CFD13-A177-2942-B0C1-3EDDAE649CA3}"/>
              </a:ext>
            </a:extLst>
          </p:cNvPr>
          <p:cNvPicPr>
            <a:picLocks noChangeAspect="1"/>
          </p:cNvPicPr>
          <p:nvPr userDrawn="1"/>
        </p:nvPicPr>
        <p:blipFill>
          <a:blip r:embed="rId3"/>
          <a:stretch>
            <a:fillRect/>
          </a:stretch>
        </p:blipFill>
        <p:spPr>
          <a:xfrm>
            <a:off x="1538436" y="3988088"/>
            <a:ext cx="2856639" cy="952212"/>
          </a:xfrm>
          <a:prstGeom prst="rect">
            <a:avLst/>
          </a:prstGeom>
        </p:spPr>
      </p:pic>
    </p:spTree>
    <p:extLst>
      <p:ext uri="{BB962C8B-B14F-4D97-AF65-F5344CB8AC3E}">
        <p14:creationId xmlns:p14="http://schemas.microsoft.com/office/powerpoint/2010/main" val="95701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387613-81EC-1941-BF56-BFFA68BB57F2}"/>
              </a:ext>
            </a:extLst>
          </p:cNvPr>
          <p:cNvPicPr>
            <a:picLocks noChangeAspect="1"/>
          </p:cNvPicPr>
          <p:nvPr userDrawn="1"/>
        </p:nvPicPr>
        <p:blipFill>
          <a:blip r:embed="rId2"/>
          <a:stretch>
            <a:fillRect/>
          </a:stretch>
        </p:blipFill>
        <p:spPr>
          <a:xfrm>
            <a:off x="4" y="3733800"/>
            <a:ext cx="12191992" cy="3124198"/>
          </a:xfrm>
          <a:prstGeom prst="rect">
            <a:avLst/>
          </a:prstGeom>
        </p:spPr>
      </p:pic>
      <p:sp>
        <p:nvSpPr>
          <p:cNvPr id="2" name="Title 1">
            <a:extLst>
              <a:ext uri="{FF2B5EF4-FFF2-40B4-BE49-F238E27FC236}">
                <a16:creationId xmlns:a16="http://schemas.microsoft.com/office/drawing/2014/main" id="{A8A219E9-1DC1-E54B-A056-77499D7136EC}"/>
              </a:ext>
            </a:extLst>
          </p:cNvPr>
          <p:cNvSpPr>
            <a:spLocks noGrp="1"/>
          </p:cNvSpPr>
          <p:nvPr>
            <p:ph type="ctrTitle"/>
          </p:nvPr>
        </p:nvSpPr>
        <p:spPr>
          <a:xfrm>
            <a:off x="1463040" y="1051560"/>
            <a:ext cx="9144000" cy="2286000"/>
          </a:xfrm>
        </p:spPr>
        <p:txBody>
          <a:bodyPr anchor="b">
            <a:normAutofit/>
          </a:bodyPr>
          <a:lstStyle>
            <a:lvl1pPr algn="l">
              <a:defRPr sz="6600">
                <a:solidFill>
                  <a:schemeClr val="accent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9F27ED5-CD18-CC48-BBCF-D2CB3F70BCD8}"/>
              </a:ext>
            </a:extLst>
          </p:cNvPr>
          <p:cNvCxnSpPr/>
          <p:nvPr userDrawn="1"/>
        </p:nvCxnSpPr>
        <p:spPr>
          <a:xfrm>
            <a:off x="1574406" y="3631883"/>
            <a:ext cx="8686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77CFD13-A177-2942-B0C1-3EDDAE649CA3}"/>
              </a:ext>
            </a:extLst>
          </p:cNvPr>
          <p:cNvPicPr>
            <a:picLocks noChangeAspect="1"/>
          </p:cNvPicPr>
          <p:nvPr userDrawn="1"/>
        </p:nvPicPr>
        <p:blipFill>
          <a:blip r:embed="rId3"/>
          <a:stretch>
            <a:fillRect/>
          </a:stretch>
        </p:blipFill>
        <p:spPr>
          <a:xfrm>
            <a:off x="1538437" y="3988088"/>
            <a:ext cx="2856636" cy="952212"/>
          </a:xfrm>
          <a:prstGeom prst="rect">
            <a:avLst/>
          </a:prstGeom>
        </p:spPr>
      </p:pic>
    </p:spTree>
    <p:extLst>
      <p:ext uri="{BB962C8B-B14F-4D97-AF65-F5344CB8AC3E}">
        <p14:creationId xmlns:p14="http://schemas.microsoft.com/office/powerpoint/2010/main" val="280439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E8DC4-5ED9-2E40-BFD2-E14201D6DF48}"/>
              </a:ext>
            </a:extLst>
          </p:cNvPr>
          <p:cNvPicPr>
            <a:picLocks noChangeAspect="1"/>
          </p:cNvPicPr>
          <p:nvPr userDrawn="1"/>
        </p:nvPicPr>
        <p:blipFill>
          <a:blip r:embed="rId2"/>
          <a:stretch>
            <a:fillRect/>
          </a:stretch>
        </p:blipFill>
        <p:spPr>
          <a:xfrm>
            <a:off x="0" y="5245208"/>
            <a:ext cx="12192000" cy="1612900"/>
          </a:xfrm>
          <a:prstGeom prst="rect">
            <a:avLst/>
          </a:prstGeom>
        </p:spPr>
      </p:pic>
      <p:grpSp>
        <p:nvGrpSpPr>
          <p:cNvPr id="4" name="Group 3">
            <a:extLst>
              <a:ext uri="{FF2B5EF4-FFF2-40B4-BE49-F238E27FC236}">
                <a16:creationId xmlns:a16="http://schemas.microsoft.com/office/drawing/2014/main" id="{C3306415-A539-B344-9079-EC5EEB2380F6}"/>
              </a:ext>
            </a:extLst>
          </p:cNvPr>
          <p:cNvGrpSpPr/>
          <p:nvPr userDrawn="1"/>
        </p:nvGrpSpPr>
        <p:grpSpPr>
          <a:xfrm>
            <a:off x="0" y="6336790"/>
            <a:ext cx="466344" cy="310896"/>
            <a:chOff x="0" y="6336792"/>
            <a:chExt cx="466344" cy="310896"/>
          </a:xfrm>
        </p:grpSpPr>
        <p:sp>
          <p:nvSpPr>
            <p:cNvPr id="15" name="Oval 14">
              <a:extLst>
                <a:ext uri="{FF2B5EF4-FFF2-40B4-BE49-F238E27FC236}">
                  <a16:creationId xmlns:a16="http://schemas.microsoft.com/office/drawing/2014/main" id="{8B2C9D2B-ACC0-C84C-9B95-D0BCBE4EBED6}"/>
                </a:ext>
              </a:extLst>
            </p:cNvPr>
            <p:cNvSpPr/>
            <p:nvPr userDrawn="1"/>
          </p:nvSpPr>
          <p:spPr>
            <a:xfrm>
              <a:off x="155448" y="6336792"/>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42CFB0-AD91-234D-B528-54A862C68F9C}"/>
                </a:ext>
              </a:extLst>
            </p:cNvPr>
            <p:cNvSpPr/>
            <p:nvPr userDrawn="1"/>
          </p:nvSpPr>
          <p:spPr>
            <a:xfrm>
              <a:off x="0" y="6336792"/>
              <a:ext cx="310896" cy="310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E2B4D01-4023-4A45-AA95-18FB421FE9DA}"/>
              </a:ext>
            </a:extLst>
          </p:cNvPr>
          <p:cNvSpPr>
            <a:spLocks noGrp="1"/>
          </p:cNvSpPr>
          <p:nvPr>
            <p:ph type="title"/>
          </p:nvPr>
        </p:nvSpPr>
        <p:spPr>
          <a:xfrm>
            <a:off x="1508759" y="1463040"/>
            <a:ext cx="7315200" cy="1828800"/>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4BA207-9529-344A-84A8-50FC61C2E6D9}"/>
              </a:ext>
            </a:extLst>
          </p:cNvPr>
          <p:cNvSpPr>
            <a:spLocks noGrp="1"/>
          </p:cNvSpPr>
          <p:nvPr>
            <p:ph type="body" idx="1"/>
          </p:nvPr>
        </p:nvSpPr>
        <p:spPr>
          <a:xfrm>
            <a:off x="1461134" y="4027253"/>
            <a:ext cx="5029200" cy="1070041"/>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C9CE8ECB-90E6-5F43-8CC2-3617309EF1CB}"/>
              </a:ext>
            </a:extLst>
          </p:cNvPr>
          <p:cNvSpPr>
            <a:spLocks noGrp="1"/>
          </p:cNvSpPr>
          <p:nvPr>
            <p:ph type="sldNum" sz="quarter" idx="12"/>
          </p:nvPr>
        </p:nvSpPr>
        <p:spPr>
          <a:xfrm>
            <a:off x="0" y="6309676"/>
            <a:ext cx="457200" cy="365125"/>
          </a:xfrm>
        </p:spPr>
        <p:txBody>
          <a:bodyPr/>
          <a:lstStyle>
            <a:lvl1pPr>
              <a:defRPr>
                <a:solidFill>
                  <a:schemeClr val="accent1"/>
                </a:solidFill>
              </a:defRPr>
            </a:lvl1pPr>
          </a:lstStyle>
          <a:p>
            <a:fld id="{622CCB82-594B-CE40-93A6-C43872A15E5A}" type="slidenum">
              <a:rPr lang="en-US" smtClean="0"/>
              <a:pPr/>
              <a:t>‹#›</a:t>
            </a:fld>
            <a:endParaRPr lang="en-US" dirty="0"/>
          </a:p>
        </p:txBody>
      </p:sp>
      <p:pic>
        <p:nvPicPr>
          <p:cNvPr id="12" name="Picture 11">
            <a:extLst>
              <a:ext uri="{FF2B5EF4-FFF2-40B4-BE49-F238E27FC236}">
                <a16:creationId xmlns:a16="http://schemas.microsoft.com/office/drawing/2014/main" id="{6F0DBB6F-8931-8847-AB7C-310E27323883}"/>
              </a:ext>
            </a:extLst>
          </p:cNvPr>
          <p:cNvPicPr>
            <a:picLocks noChangeAspect="1"/>
          </p:cNvPicPr>
          <p:nvPr userDrawn="1"/>
        </p:nvPicPr>
        <p:blipFill>
          <a:blip r:embed="rId3"/>
          <a:stretch>
            <a:fillRect/>
          </a:stretch>
        </p:blipFill>
        <p:spPr>
          <a:xfrm>
            <a:off x="10283825" y="219456"/>
            <a:ext cx="1603374" cy="534458"/>
          </a:xfrm>
          <a:prstGeom prst="rect">
            <a:avLst/>
          </a:prstGeom>
        </p:spPr>
      </p:pic>
      <p:cxnSp>
        <p:nvCxnSpPr>
          <p:cNvPr id="13" name="Straight Connector 12">
            <a:extLst>
              <a:ext uri="{FF2B5EF4-FFF2-40B4-BE49-F238E27FC236}">
                <a16:creationId xmlns:a16="http://schemas.microsoft.com/office/drawing/2014/main" id="{B8CBBEBA-30E6-3B45-9A79-5632C61D8F55}"/>
              </a:ext>
            </a:extLst>
          </p:cNvPr>
          <p:cNvCxnSpPr/>
          <p:nvPr userDrawn="1"/>
        </p:nvCxnSpPr>
        <p:spPr>
          <a:xfrm>
            <a:off x="1574406" y="3631883"/>
            <a:ext cx="8686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8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eal">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1F16A8-A345-1446-B9E4-B0E1C2C3A432}"/>
              </a:ext>
            </a:extLst>
          </p:cNvPr>
          <p:cNvPicPr>
            <a:picLocks noChangeAspect="1"/>
          </p:cNvPicPr>
          <p:nvPr userDrawn="1"/>
        </p:nvPicPr>
        <p:blipFill>
          <a:blip r:embed="rId2"/>
          <a:stretch>
            <a:fillRect/>
          </a:stretch>
        </p:blipFill>
        <p:spPr>
          <a:xfrm>
            <a:off x="0" y="5245208"/>
            <a:ext cx="12192000" cy="1612900"/>
          </a:xfrm>
          <a:prstGeom prst="rect">
            <a:avLst/>
          </a:prstGeom>
        </p:spPr>
      </p:pic>
      <p:sp>
        <p:nvSpPr>
          <p:cNvPr id="2" name="Title 1">
            <a:extLst>
              <a:ext uri="{FF2B5EF4-FFF2-40B4-BE49-F238E27FC236}">
                <a16:creationId xmlns:a16="http://schemas.microsoft.com/office/drawing/2014/main" id="{9E2B4D01-4023-4A45-AA95-18FB421FE9DA}"/>
              </a:ext>
            </a:extLst>
          </p:cNvPr>
          <p:cNvSpPr>
            <a:spLocks noGrp="1"/>
          </p:cNvSpPr>
          <p:nvPr>
            <p:ph type="title"/>
          </p:nvPr>
        </p:nvSpPr>
        <p:spPr>
          <a:xfrm>
            <a:off x="1508759" y="1463040"/>
            <a:ext cx="7315200" cy="1828800"/>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4BA207-9529-344A-84A8-50FC61C2E6D9}"/>
              </a:ext>
            </a:extLst>
          </p:cNvPr>
          <p:cNvSpPr>
            <a:spLocks noGrp="1"/>
          </p:cNvSpPr>
          <p:nvPr>
            <p:ph type="body" idx="1"/>
          </p:nvPr>
        </p:nvSpPr>
        <p:spPr>
          <a:xfrm>
            <a:off x="1463040" y="4027253"/>
            <a:ext cx="5029200" cy="1070041"/>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a:extLst>
              <a:ext uri="{FF2B5EF4-FFF2-40B4-BE49-F238E27FC236}">
                <a16:creationId xmlns:a16="http://schemas.microsoft.com/office/drawing/2014/main" id="{18A43D23-FBF1-B24C-BDD6-CB1F4042CA82}"/>
              </a:ext>
            </a:extLst>
          </p:cNvPr>
          <p:cNvPicPr>
            <a:picLocks noChangeAspect="1"/>
          </p:cNvPicPr>
          <p:nvPr userDrawn="1"/>
        </p:nvPicPr>
        <p:blipFill>
          <a:blip r:embed="rId3"/>
          <a:stretch>
            <a:fillRect/>
          </a:stretch>
        </p:blipFill>
        <p:spPr>
          <a:xfrm>
            <a:off x="10283825" y="219456"/>
            <a:ext cx="1603374" cy="534458"/>
          </a:xfrm>
          <a:prstGeom prst="rect">
            <a:avLst/>
          </a:prstGeom>
        </p:spPr>
      </p:pic>
      <p:cxnSp>
        <p:nvCxnSpPr>
          <p:cNvPr id="11" name="Straight Connector 10">
            <a:extLst>
              <a:ext uri="{FF2B5EF4-FFF2-40B4-BE49-F238E27FC236}">
                <a16:creationId xmlns:a16="http://schemas.microsoft.com/office/drawing/2014/main" id="{FDE9D4B6-4A97-2A43-95E4-553D1FA4FBCF}"/>
              </a:ext>
            </a:extLst>
          </p:cNvPr>
          <p:cNvCxnSpPr/>
          <p:nvPr userDrawn="1"/>
        </p:nvCxnSpPr>
        <p:spPr>
          <a:xfrm>
            <a:off x="1574406" y="3631883"/>
            <a:ext cx="8686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BB86608-E0E7-7B4C-9573-1CE504A78DD3}"/>
              </a:ext>
            </a:extLst>
          </p:cNvPr>
          <p:cNvGrpSpPr/>
          <p:nvPr userDrawn="1"/>
        </p:nvGrpSpPr>
        <p:grpSpPr>
          <a:xfrm>
            <a:off x="0" y="6336791"/>
            <a:ext cx="466344" cy="310896"/>
            <a:chOff x="0" y="6336791"/>
            <a:chExt cx="466344" cy="310896"/>
          </a:xfrm>
        </p:grpSpPr>
        <p:sp>
          <p:nvSpPr>
            <p:cNvPr id="14" name="Oval 13">
              <a:extLst>
                <a:ext uri="{FF2B5EF4-FFF2-40B4-BE49-F238E27FC236}">
                  <a16:creationId xmlns:a16="http://schemas.microsoft.com/office/drawing/2014/main" id="{BA817B13-C828-754F-B0F3-A36867EE2EE8}"/>
                </a:ext>
              </a:extLst>
            </p:cNvPr>
            <p:cNvSpPr/>
            <p:nvPr userDrawn="1"/>
          </p:nvSpPr>
          <p:spPr>
            <a:xfrm>
              <a:off x="155448" y="6336791"/>
              <a:ext cx="310896" cy="3108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D3E8F-DE80-CE42-940D-00D71BD02CB8}"/>
                </a:ext>
              </a:extLst>
            </p:cNvPr>
            <p:cNvSpPr/>
            <p:nvPr userDrawn="1"/>
          </p:nvSpPr>
          <p:spPr>
            <a:xfrm>
              <a:off x="0" y="6336791"/>
              <a:ext cx="310896" cy="310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C9CE8ECB-90E6-5F43-8CC2-3617309EF1CB}"/>
              </a:ext>
            </a:extLst>
          </p:cNvPr>
          <p:cNvSpPr>
            <a:spLocks noGrp="1"/>
          </p:cNvSpPr>
          <p:nvPr>
            <p:ph type="sldNum" sz="quarter" idx="12"/>
          </p:nvPr>
        </p:nvSpPr>
        <p:spPr>
          <a:xfrm>
            <a:off x="0" y="6309677"/>
            <a:ext cx="457200" cy="365125"/>
          </a:xfrm>
        </p:spPr>
        <p:txBody>
          <a:bodyPr/>
          <a:lstStyle>
            <a:lvl1pPr>
              <a:defRPr>
                <a:solidFill>
                  <a:schemeClr val="accent2"/>
                </a:solidFill>
              </a:defRPr>
            </a:lvl1pPr>
          </a:lstStyle>
          <a:p>
            <a:fld id="{622CCB82-594B-CE40-93A6-C43872A15E5A}" type="slidenum">
              <a:rPr lang="en-US" smtClean="0"/>
              <a:pPr/>
              <a:t>‹#›</a:t>
            </a:fld>
            <a:endParaRPr lang="en-US" dirty="0"/>
          </a:p>
        </p:txBody>
      </p:sp>
    </p:spTree>
    <p:extLst>
      <p:ext uri="{BB962C8B-B14F-4D97-AF65-F5344CB8AC3E}">
        <p14:creationId xmlns:p14="http://schemas.microsoft.com/office/powerpoint/2010/main" val="310511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Divider –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E8DC4-5ED9-2E40-BFD2-E14201D6DF48}"/>
              </a:ext>
            </a:extLst>
          </p:cNvPr>
          <p:cNvPicPr>
            <a:picLocks noChangeAspect="1"/>
          </p:cNvPicPr>
          <p:nvPr userDrawn="1"/>
        </p:nvPicPr>
        <p:blipFill>
          <a:blip r:embed="rId2"/>
          <a:stretch>
            <a:fillRect/>
          </a:stretch>
        </p:blipFill>
        <p:spPr>
          <a:xfrm>
            <a:off x="0" y="5245100"/>
            <a:ext cx="12192000" cy="1612900"/>
          </a:xfrm>
          <a:prstGeom prst="rect">
            <a:avLst/>
          </a:prstGeom>
        </p:spPr>
      </p:pic>
      <p:grpSp>
        <p:nvGrpSpPr>
          <p:cNvPr id="7" name="Group 6">
            <a:extLst>
              <a:ext uri="{FF2B5EF4-FFF2-40B4-BE49-F238E27FC236}">
                <a16:creationId xmlns:a16="http://schemas.microsoft.com/office/drawing/2014/main" id="{C4737C29-A4DD-4E4C-8F66-BE83B127947F}"/>
              </a:ext>
            </a:extLst>
          </p:cNvPr>
          <p:cNvGrpSpPr/>
          <p:nvPr userDrawn="1"/>
        </p:nvGrpSpPr>
        <p:grpSpPr>
          <a:xfrm>
            <a:off x="0" y="6336791"/>
            <a:ext cx="466344" cy="310896"/>
            <a:chOff x="0" y="6336791"/>
            <a:chExt cx="466344" cy="310896"/>
          </a:xfrm>
        </p:grpSpPr>
        <p:sp>
          <p:nvSpPr>
            <p:cNvPr id="15" name="Oval 14">
              <a:extLst>
                <a:ext uri="{FF2B5EF4-FFF2-40B4-BE49-F238E27FC236}">
                  <a16:creationId xmlns:a16="http://schemas.microsoft.com/office/drawing/2014/main" id="{8B2C9D2B-ACC0-C84C-9B95-D0BCBE4EBED6}"/>
                </a:ext>
              </a:extLst>
            </p:cNvPr>
            <p:cNvSpPr/>
            <p:nvPr userDrawn="1"/>
          </p:nvSpPr>
          <p:spPr>
            <a:xfrm>
              <a:off x="155448" y="6336791"/>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42CFB0-AD91-234D-B528-54A862C68F9C}"/>
                </a:ext>
              </a:extLst>
            </p:cNvPr>
            <p:cNvSpPr/>
            <p:nvPr userDrawn="1"/>
          </p:nvSpPr>
          <p:spPr>
            <a:xfrm>
              <a:off x="0" y="6336791"/>
              <a:ext cx="310896" cy="310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E2B4D01-4023-4A45-AA95-18FB421FE9DA}"/>
              </a:ext>
            </a:extLst>
          </p:cNvPr>
          <p:cNvSpPr>
            <a:spLocks noGrp="1"/>
          </p:cNvSpPr>
          <p:nvPr userDrawn="1">
            <p:ph type="title"/>
          </p:nvPr>
        </p:nvSpPr>
        <p:spPr>
          <a:xfrm>
            <a:off x="1508759" y="1463040"/>
            <a:ext cx="7315200" cy="1828800"/>
          </a:xfrm>
        </p:spPr>
        <p:txBody>
          <a:bodyPr anchor="b">
            <a:normAutofit/>
          </a:bodyPr>
          <a:lstStyle>
            <a:lvl1pPr>
              <a:defRPr sz="48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4BA207-9529-344A-84A8-50FC61C2E6D9}"/>
              </a:ext>
            </a:extLst>
          </p:cNvPr>
          <p:cNvSpPr>
            <a:spLocks noGrp="1"/>
          </p:cNvSpPr>
          <p:nvPr userDrawn="1">
            <p:ph type="body" idx="1"/>
          </p:nvPr>
        </p:nvSpPr>
        <p:spPr>
          <a:xfrm>
            <a:off x="1461134" y="4027253"/>
            <a:ext cx="5029200" cy="1070041"/>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6F0DBB6F-8931-8847-AB7C-310E27323883}"/>
              </a:ext>
            </a:extLst>
          </p:cNvPr>
          <p:cNvPicPr>
            <a:picLocks noChangeAspect="1"/>
          </p:cNvPicPr>
          <p:nvPr userDrawn="1"/>
        </p:nvPicPr>
        <p:blipFill>
          <a:blip r:embed="rId3"/>
          <a:stretch>
            <a:fillRect/>
          </a:stretch>
        </p:blipFill>
        <p:spPr>
          <a:xfrm>
            <a:off x="10283825" y="219456"/>
            <a:ext cx="1603374" cy="534458"/>
          </a:xfrm>
          <a:prstGeom prst="rect">
            <a:avLst/>
          </a:prstGeom>
        </p:spPr>
      </p:pic>
      <p:cxnSp>
        <p:nvCxnSpPr>
          <p:cNvPr id="13" name="Straight Connector 12">
            <a:extLst>
              <a:ext uri="{FF2B5EF4-FFF2-40B4-BE49-F238E27FC236}">
                <a16:creationId xmlns:a16="http://schemas.microsoft.com/office/drawing/2014/main" id="{B8CBBEBA-30E6-3B45-9A79-5632C61D8F55}"/>
              </a:ext>
            </a:extLst>
          </p:cNvPr>
          <p:cNvCxnSpPr/>
          <p:nvPr userDrawn="1"/>
        </p:nvCxnSpPr>
        <p:spPr>
          <a:xfrm>
            <a:off x="1574406" y="3631883"/>
            <a:ext cx="8686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9A1CCC9-542E-F443-A5A2-4D6E52F269FB}"/>
              </a:ext>
            </a:extLst>
          </p:cNvPr>
          <p:cNvSpPr>
            <a:spLocks noGrp="1"/>
          </p:cNvSpPr>
          <p:nvPr>
            <p:ph type="sldNum" sz="quarter" idx="12"/>
          </p:nvPr>
        </p:nvSpPr>
        <p:spPr>
          <a:xfrm>
            <a:off x="0" y="6309676"/>
            <a:ext cx="457200" cy="365125"/>
          </a:xfrm>
        </p:spPr>
        <p:txBody>
          <a:bodyPr/>
          <a:lstStyle>
            <a:lvl1pPr>
              <a:defRPr>
                <a:solidFill>
                  <a:schemeClr val="bg1"/>
                </a:solidFill>
              </a:defRPr>
            </a:lvl1pPr>
          </a:lstStyle>
          <a:p>
            <a:fld id="{622CCB82-594B-CE40-93A6-C43872A15E5A}" type="slidenum">
              <a:rPr lang="en-US" smtClean="0"/>
              <a:pPr/>
              <a:t>‹#›</a:t>
            </a:fld>
            <a:endParaRPr lang="en-US" dirty="0"/>
          </a:p>
        </p:txBody>
      </p:sp>
    </p:spTree>
    <p:extLst>
      <p:ext uri="{BB962C8B-B14F-4D97-AF65-F5344CB8AC3E}">
        <p14:creationId xmlns:p14="http://schemas.microsoft.com/office/powerpoint/2010/main" val="81017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025F6-27CF-854C-A5EF-6D0D9A2F86E3}"/>
              </a:ext>
            </a:extLst>
          </p:cNvPr>
          <p:cNvSpPr>
            <a:spLocks noGrp="1"/>
          </p:cNvSpPr>
          <p:nvPr>
            <p:ph idx="1"/>
          </p:nvPr>
        </p:nvSpPr>
        <p:spPr>
          <a:xfrm>
            <a:off x="685800" y="1234440"/>
            <a:ext cx="11201400" cy="5394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52D24C2-B85E-6E44-A7C3-71FB5EC2270F}"/>
              </a:ext>
            </a:extLst>
          </p:cNvPr>
          <p:cNvSpPr>
            <a:spLocks noGrp="1"/>
          </p:cNvSpPr>
          <p:nvPr>
            <p:ph type="sldNum" sz="quarter" idx="12"/>
          </p:nvPr>
        </p:nvSpPr>
        <p:spPr/>
        <p:txBody>
          <a:bodyPr/>
          <a:lstStyle/>
          <a:p>
            <a:fld id="{622CCB82-594B-CE40-93A6-C43872A15E5A}" type="slidenum">
              <a:rPr lang="en-US" smtClean="0"/>
              <a:t>‹#›</a:t>
            </a:fld>
            <a:endParaRPr lang="en-US" dirty="0"/>
          </a:p>
        </p:txBody>
      </p:sp>
      <p:sp>
        <p:nvSpPr>
          <p:cNvPr id="5" name="Title Placeholder 1">
            <a:extLst>
              <a:ext uri="{FF2B5EF4-FFF2-40B4-BE49-F238E27FC236}">
                <a16:creationId xmlns:a16="http://schemas.microsoft.com/office/drawing/2014/main" id="{EA9F22FD-593F-45D1-A935-2EC355D7E382}"/>
              </a:ext>
            </a:extLst>
          </p:cNvPr>
          <p:cNvSpPr>
            <a:spLocks noGrp="1"/>
          </p:cNvSpPr>
          <p:nvPr>
            <p:ph type="title"/>
          </p:nvPr>
        </p:nvSpPr>
        <p:spPr>
          <a:xfrm>
            <a:off x="640080" y="0"/>
            <a:ext cx="9372600" cy="80507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58575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EF0-ECC6-7A4E-8B73-5121DF09C77E}"/>
              </a:ext>
            </a:extLst>
          </p:cNvPr>
          <p:cNvSpPr>
            <a:spLocks noGrp="1"/>
          </p:cNvSpPr>
          <p:nvPr>
            <p:ph type="title"/>
          </p:nvPr>
        </p:nvSpPr>
        <p:spPr>
          <a:xfrm>
            <a:off x="640080" y="0"/>
            <a:ext cx="9372600" cy="804672"/>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87B7534-4FEE-CB44-981F-3FACC9D5151B}"/>
              </a:ext>
            </a:extLst>
          </p:cNvPr>
          <p:cNvSpPr>
            <a:spLocks noGrp="1"/>
          </p:cNvSpPr>
          <p:nvPr>
            <p:ph type="body" idx="1"/>
          </p:nvPr>
        </p:nvSpPr>
        <p:spPr>
          <a:xfrm>
            <a:off x="685800" y="1188720"/>
            <a:ext cx="11201400" cy="365760"/>
          </a:xfrm>
        </p:spPr>
        <p:txBody>
          <a:bodyPr anchor="b">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03D75B-D80F-3848-9CA4-241D7EE86AD5}"/>
              </a:ext>
            </a:extLst>
          </p:cNvPr>
          <p:cNvSpPr>
            <a:spLocks noGrp="1"/>
          </p:cNvSpPr>
          <p:nvPr>
            <p:ph sz="half" idx="2"/>
          </p:nvPr>
        </p:nvSpPr>
        <p:spPr>
          <a:xfrm>
            <a:off x="685800" y="1691640"/>
            <a:ext cx="11201400" cy="4937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B8F020D7-0B33-614F-8716-FFFF26354A0C}"/>
              </a:ext>
            </a:extLst>
          </p:cNvPr>
          <p:cNvSpPr>
            <a:spLocks noGrp="1"/>
          </p:cNvSpPr>
          <p:nvPr>
            <p:ph type="sldNum" sz="quarter" idx="12"/>
          </p:nvPr>
        </p:nvSpPr>
        <p:spPr/>
        <p:txBody>
          <a:bodyPr/>
          <a:lstStyle/>
          <a:p>
            <a:fld id="{622CCB82-594B-CE40-93A6-C43872A15E5A}" type="slidenum">
              <a:rPr lang="en-US" smtClean="0"/>
              <a:t>‹#›</a:t>
            </a:fld>
            <a:endParaRPr lang="en-US" dirty="0"/>
          </a:p>
        </p:txBody>
      </p:sp>
    </p:spTree>
    <p:extLst>
      <p:ext uri="{BB962C8B-B14F-4D97-AF65-F5344CB8AC3E}">
        <p14:creationId xmlns:p14="http://schemas.microsoft.com/office/powerpoint/2010/main" val="12115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200E-770A-684B-9431-6D7EBB42415D}"/>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6BCAF6-CFC0-8148-8CC8-22295CE16EB0}"/>
              </a:ext>
            </a:extLst>
          </p:cNvPr>
          <p:cNvSpPr>
            <a:spLocks noGrp="1"/>
          </p:cNvSpPr>
          <p:nvPr>
            <p:ph sz="half" idx="1"/>
          </p:nvPr>
        </p:nvSpPr>
        <p:spPr>
          <a:xfrm>
            <a:off x="685800" y="1234440"/>
            <a:ext cx="5486400" cy="5394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5321C7-B9CB-4642-90B3-DE4D05DE1A11}"/>
              </a:ext>
            </a:extLst>
          </p:cNvPr>
          <p:cNvSpPr>
            <a:spLocks noGrp="1"/>
          </p:cNvSpPr>
          <p:nvPr>
            <p:ph sz="half" idx="2"/>
          </p:nvPr>
        </p:nvSpPr>
        <p:spPr>
          <a:xfrm>
            <a:off x="6355080" y="1234440"/>
            <a:ext cx="5486400" cy="5394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E6228722-E9A8-5245-AC44-2AA8ECAB64B3}"/>
              </a:ext>
            </a:extLst>
          </p:cNvPr>
          <p:cNvSpPr>
            <a:spLocks noGrp="1"/>
          </p:cNvSpPr>
          <p:nvPr>
            <p:ph type="sldNum" sz="quarter" idx="12"/>
          </p:nvPr>
        </p:nvSpPr>
        <p:spPr/>
        <p:txBody>
          <a:bodyPr/>
          <a:lstStyle/>
          <a:p>
            <a:fld id="{622CCB82-594B-CE40-93A6-C43872A15E5A}" type="slidenum">
              <a:rPr lang="en-US" smtClean="0"/>
              <a:t>‹#›</a:t>
            </a:fld>
            <a:endParaRPr lang="en-US" dirty="0"/>
          </a:p>
        </p:txBody>
      </p:sp>
    </p:spTree>
    <p:extLst>
      <p:ext uri="{BB962C8B-B14F-4D97-AF65-F5344CB8AC3E}">
        <p14:creationId xmlns:p14="http://schemas.microsoft.com/office/powerpoint/2010/main" val="135814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A4501E-39A3-964A-B67F-A105B1113118}"/>
              </a:ext>
            </a:extLst>
          </p:cNvPr>
          <p:cNvSpPr/>
          <p:nvPr userDrawn="1"/>
        </p:nvSpPr>
        <p:spPr>
          <a:xfrm>
            <a:off x="0" y="0"/>
            <a:ext cx="12192000" cy="987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A9D75B4-E148-FC42-8511-C9F5C456C4D1}"/>
              </a:ext>
            </a:extLst>
          </p:cNvPr>
          <p:cNvSpPr>
            <a:spLocks noGrp="1"/>
          </p:cNvSpPr>
          <p:nvPr>
            <p:ph type="title"/>
          </p:nvPr>
        </p:nvSpPr>
        <p:spPr>
          <a:xfrm>
            <a:off x="640080" y="0"/>
            <a:ext cx="9372600" cy="80507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E87CB2-1B25-2B46-9979-547A719CCD5A}"/>
              </a:ext>
            </a:extLst>
          </p:cNvPr>
          <p:cNvSpPr>
            <a:spLocks noGrp="1"/>
          </p:cNvSpPr>
          <p:nvPr>
            <p:ph type="body" idx="1"/>
          </p:nvPr>
        </p:nvSpPr>
        <p:spPr>
          <a:xfrm>
            <a:off x="685800" y="1235494"/>
            <a:ext cx="11201400" cy="51206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C8A5A24A-5110-234A-9B80-73E532ED80C9}"/>
              </a:ext>
            </a:extLst>
          </p:cNvPr>
          <p:cNvGrpSpPr/>
          <p:nvPr userDrawn="1"/>
        </p:nvGrpSpPr>
        <p:grpSpPr>
          <a:xfrm>
            <a:off x="10195560" y="137160"/>
            <a:ext cx="1996438" cy="713232"/>
            <a:chOff x="10195560" y="137160"/>
            <a:chExt cx="1996438" cy="713232"/>
          </a:xfrm>
        </p:grpSpPr>
        <p:sp>
          <p:nvSpPr>
            <p:cNvPr id="9" name="Oval 8">
              <a:extLst>
                <a:ext uri="{FF2B5EF4-FFF2-40B4-BE49-F238E27FC236}">
                  <a16:creationId xmlns:a16="http://schemas.microsoft.com/office/drawing/2014/main" id="{E268AD3C-C6CC-F44D-B666-38EC5C803A59}"/>
                </a:ext>
              </a:extLst>
            </p:cNvPr>
            <p:cNvSpPr/>
            <p:nvPr userDrawn="1"/>
          </p:nvSpPr>
          <p:spPr>
            <a:xfrm>
              <a:off x="10195560" y="137160"/>
              <a:ext cx="713232" cy="713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05EB42-9471-5D4E-8BD5-7D921FA010D8}"/>
                </a:ext>
              </a:extLst>
            </p:cNvPr>
            <p:cNvSpPr/>
            <p:nvPr userDrawn="1"/>
          </p:nvSpPr>
          <p:spPr>
            <a:xfrm>
              <a:off x="10552175" y="137160"/>
              <a:ext cx="1639823" cy="713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34E14D8-5AE5-7D4C-BE16-4B612BC59676}"/>
              </a:ext>
            </a:extLst>
          </p:cNvPr>
          <p:cNvGrpSpPr/>
          <p:nvPr userDrawn="1"/>
        </p:nvGrpSpPr>
        <p:grpSpPr>
          <a:xfrm>
            <a:off x="0" y="6336792"/>
            <a:ext cx="466344" cy="310896"/>
            <a:chOff x="0" y="6329598"/>
            <a:chExt cx="466344" cy="310896"/>
          </a:xfrm>
          <a:solidFill>
            <a:schemeClr val="accent1"/>
          </a:solidFill>
        </p:grpSpPr>
        <p:sp>
          <p:nvSpPr>
            <p:cNvPr id="11" name="Oval 10">
              <a:extLst>
                <a:ext uri="{FF2B5EF4-FFF2-40B4-BE49-F238E27FC236}">
                  <a16:creationId xmlns:a16="http://schemas.microsoft.com/office/drawing/2014/main" id="{FE1A334B-23FE-9C48-B812-0E3EE06FF907}"/>
                </a:ext>
              </a:extLst>
            </p:cNvPr>
            <p:cNvSpPr/>
            <p:nvPr userDrawn="1"/>
          </p:nvSpPr>
          <p:spPr>
            <a:xfrm>
              <a:off x="155448" y="6329598"/>
              <a:ext cx="310896" cy="3108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0D38BE-45A6-BD40-A9D8-584AFFA771DF}"/>
                </a:ext>
              </a:extLst>
            </p:cNvPr>
            <p:cNvSpPr/>
            <p:nvPr userDrawn="1"/>
          </p:nvSpPr>
          <p:spPr>
            <a:xfrm>
              <a:off x="0" y="6329598"/>
              <a:ext cx="310896" cy="3108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83545DF0-6CFA-2A47-8A1A-5972F2FE2F79}"/>
              </a:ext>
            </a:extLst>
          </p:cNvPr>
          <p:cNvSpPr>
            <a:spLocks noGrp="1"/>
          </p:cNvSpPr>
          <p:nvPr userDrawn="1">
            <p:ph type="sldNum" sz="quarter" idx="4"/>
          </p:nvPr>
        </p:nvSpPr>
        <p:spPr>
          <a:xfrm>
            <a:off x="0" y="6309360"/>
            <a:ext cx="457200" cy="365125"/>
          </a:xfrm>
          <a:prstGeom prst="rect">
            <a:avLst/>
          </a:prstGeom>
        </p:spPr>
        <p:txBody>
          <a:bodyPr vert="horz" lIns="91440" tIns="45720" rIns="91440" bIns="45720" rtlCol="0" anchor="ctr"/>
          <a:lstStyle>
            <a:lvl1pPr algn="ctr">
              <a:defRPr sz="1600" b="1" i="0" spc="-100" baseline="0">
                <a:solidFill>
                  <a:schemeClr val="bg1"/>
                </a:solidFill>
                <a:latin typeface="Century Schoolbook" panose="02040604050505020304" pitchFamily="18" charset="0"/>
              </a:defRPr>
            </a:lvl1pPr>
          </a:lstStyle>
          <a:p>
            <a:fld id="{622CCB82-594B-CE40-93A6-C43872A15E5A}" type="slidenum">
              <a:rPr lang="en-US" smtClean="0"/>
              <a:pPr/>
              <a:t>‹#›</a:t>
            </a:fld>
            <a:endParaRPr lang="en-US" dirty="0"/>
          </a:p>
        </p:txBody>
      </p:sp>
      <p:pic>
        <p:nvPicPr>
          <p:cNvPr id="8" name="Picture 7">
            <a:extLst>
              <a:ext uri="{FF2B5EF4-FFF2-40B4-BE49-F238E27FC236}">
                <a16:creationId xmlns:a16="http://schemas.microsoft.com/office/drawing/2014/main" id="{E8BB60BC-1988-EA4B-8849-DC245B980D45}"/>
              </a:ext>
            </a:extLst>
          </p:cNvPr>
          <p:cNvPicPr>
            <a:picLocks noChangeAspect="1"/>
          </p:cNvPicPr>
          <p:nvPr userDrawn="1"/>
        </p:nvPicPr>
        <p:blipFill>
          <a:blip r:embed="rId15"/>
          <a:stretch>
            <a:fillRect/>
          </a:stretch>
        </p:blipFill>
        <p:spPr>
          <a:xfrm>
            <a:off x="10283825" y="219456"/>
            <a:ext cx="1603374" cy="534458"/>
          </a:xfrm>
          <a:prstGeom prst="rect">
            <a:avLst/>
          </a:prstGeom>
        </p:spPr>
      </p:pic>
    </p:spTree>
    <p:extLst>
      <p:ext uri="{BB962C8B-B14F-4D97-AF65-F5344CB8AC3E}">
        <p14:creationId xmlns:p14="http://schemas.microsoft.com/office/powerpoint/2010/main" val="341407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2800" b="1" i="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6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D41E-8360-470C-9086-425E9C902377}"/>
              </a:ext>
            </a:extLst>
          </p:cNvPr>
          <p:cNvSpPr>
            <a:spLocks noGrp="1"/>
          </p:cNvSpPr>
          <p:nvPr>
            <p:ph type="ctrTitle"/>
          </p:nvPr>
        </p:nvSpPr>
        <p:spPr>
          <a:xfrm>
            <a:off x="1434548" y="991926"/>
            <a:ext cx="9396012" cy="2286000"/>
          </a:xfrm>
        </p:spPr>
        <p:txBody>
          <a:bodyPr>
            <a:normAutofit/>
          </a:bodyPr>
          <a:lstStyle/>
          <a:p>
            <a:r>
              <a:rPr lang="en-US" sz="4000" dirty="0">
                <a:latin typeface="Georgia" panose="02040502050405020303" pitchFamily="18" charset="0"/>
              </a:rPr>
              <a:t>Q2 2024</a:t>
            </a:r>
            <a:br>
              <a:rPr lang="en-US" sz="4000" dirty="0">
                <a:latin typeface="Georgia" panose="02040502050405020303" pitchFamily="18" charset="0"/>
              </a:rPr>
            </a:br>
            <a:r>
              <a:rPr lang="en-US" sz="4000" dirty="0">
                <a:latin typeface="Georgia" panose="02040502050405020303" pitchFamily="18" charset="0"/>
              </a:rPr>
              <a:t>Earnings and Business Update Call</a:t>
            </a:r>
            <a:br>
              <a:rPr lang="en-US" sz="4000" dirty="0">
                <a:latin typeface="Georgia" panose="02040502050405020303" pitchFamily="18" charset="0"/>
              </a:rPr>
            </a:br>
            <a:r>
              <a:rPr lang="en-US" sz="2400" dirty="0">
                <a:latin typeface="Georgia" panose="02040502050405020303" pitchFamily="18" charset="0"/>
              </a:rPr>
              <a:t>August 13, 2024   </a:t>
            </a:r>
          </a:p>
        </p:txBody>
      </p:sp>
    </p:spTree>
    <p:extLst>
      <p:ext uri="{BB962C8B-B14F-4D97-AF65-F5344CB8AC3E}">
        <p14:creationId xmlns:p14="http://schemas.microsoft.com/office/powerpoint/2010/main" val="22314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9AF2D4-5BC1-4739-860C-1AB42EDC0ADD}"/>
              </a:ext>
            </a:extLst>
          </p:cNvPr>
          <p:cNvSpPr>
            <a:spLocks noGrp="1"/>
          </p:cNvSpPr>
          <p:nvPr>
            <p:ph type="sldNum" sz="quarter" idx="12"/>
          </p:nvPr>
        </p:nvSpPr>
        <p:spPr/>
        <p:txBody>
          <a:bodyPr/>
          <a:lstStyle/>
          <a:p>
            <a:fld id="{DCBE8448-93AB-4D8D-A238-44E61AAD9677}" type="slidenum">
              <a:rPr lang="en-US" smtClean="0"/>
              <a:t>10</a:t>
            </a:fld>
            <a:endParaRPr lang="en-US" dirty="0"/>
          </a:p>
        </p:txBody>
      </p:sp>
      <p:sp>
        <p:nvSpPr>
          <p:cNvPr id="11" name="TextBox 10">
            <a:extLst>
              <a:ext uri="{FF2B5EF4-FFF2-40B4-BE49-F238E27FC236}">
                <a16:creationId xmlns:a16="http://schemas.microsoft.com/office/drawing/2014/main" id="{D691C0CD-2FA4-4BE9-9C2F-84EB8A11BCE7}"/>
              </a:ext>
            </a:extLst>
          </p:cNvPr>
          <p:cNvSpPr txBox="1"/>
          <p:nvPr/>
        </p:nvSpPr>
        <p:spPr>
          <a:xfrm>
            <a:off x="457200" y="1102578"/>
            <a:ext cx="11003280" cy="5755422"/>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effectLst/>
                <a:latin typeface="+mj-lt"/>
                <a:ea typeface="Times New Roman" panose="02020603050405020304" pitchFamily="18" charset="0"/>
              </a:rPr>
              <a:t>Revenue</a:t>
            </a:r>
          </a:p>
          <a:p>
            <a:pPr marL="742950" lvl="1" indent="-285750" algn="just">
              <a:buFont typeface="Arial" panose="020B0604020202020204" pitchFamily="34" charset="0"/>
              <a:buChar char="•"/>
            </a:pPr>
            <a:r>
              <a:rPr lang="en-US" sz="1600" dirty="0">
                <a:effectLst/>
                <a:latin typeface="+mj-lt"/>
                <a:ea typeface="Times New Roman" panose="02020603050405020304" pitchFamily="18" charset="0"/>
              </a:rPr>
              <a:t>For the three months ended </a:t>
            </a:r>
            <a:r>
              <a:rPr lang="en-US" sz="1600" dirty="0">
                <a:latin typeface="+mj-lt"/>
                <a:ea typeface="Times New Roman" panose="02020603050405020304" pitchFamily="18" charset="0"/>
              </a:rPr>
              <a:t>June</a:t>
            </a:r>
            <a:r>
              <a:rPr lang="en-US" sz="1600" dirty="0">
                <a:effectLst/>
                <a:latin typeface="+mj-lt"/>
                <a:ea typeface="Times New Roman" panose="02020603050405020304" pitchFamily="18" charset="0"/>
              </a:rPr>
              <a:t> 30, 2024, </a:t>
            </a:r>
            <a:r>
              <a:rPr lang="en-US" sz="1600" dirty="0" err="1">
                <a:effectLst/>
                <a:latin typeface="+mj-lt"/>
                <a:ea typeface="Times New Roman" panose="02020603050405020304" pitchFamily="18" charset="0"/>
              </a:rPr>
              <a:t>Sanara</a:t>
            </a:r>
            <a:r>
              <a:rPr lang="en-US" sz="1600" dirty="0">
                <a:effectLst/>
                <a:latin typeface="+mj-lt"/>
                <a:ea typeface="Times New Roman" panose="02020603050405020304" pitchFamily="18" charset="0"/>
              </a:rPr>
              <a:t> generated net revenue of $</a:t>
            </a:r>
            <a:r>
              <a:rPr lang="en-US" sz="1600" dirty="0">
                <a:latin typeface="+mj-lt"/>
                <a:ea typeface="Times New Roman" panose="02020603050405020304" pitchFamily="18" charset="0"/>
              </a:rPr>
              <a:t>20</a:t>
            </a:r>
            <a:r>
              <a:rPr lang="en-US" sz="1600" dirty="0">
                <a:effectLst/>
                <a:latin typeface="+mj-lt"/>
                <a:ea typeface="Times New Roman" panose="02020603050405020304" pitchFamily="18" charset="0"/>
              </a:rPr>
              <a:t>.2 million compared to net revenue of $15.8 million for the three months ended </a:t>
            </a:r>
            <a:r>
              <a:rPr lang="en-US" sz="1600" dirty="0">
                <a:latin typeface="+mj-lt"/>
                <a:ea typeface="Times New Roman" panose="02020603050405020304" pitchFamily="18" charset="0"/>
              </a:rPr>
              <a:t>June</a:t>
            </a:r>
            <a:r>
              <a:rPr lang="en-US" sz="1600" dirty="0">
                <a:effectLst/>
                <a:latin typeface="+mj-lt"/>
                <a:ea typeface="Times New Roman" panose="02020603050405020304" pitchFamily="18" charset="0"/>
              </a:rPr>
              <a:t> 30, 2023, a </a:t>
            </a:r>
            <a:r>
              <a:rPr lang="en-US" sz="1600" dirty="0">
                <a:latin typeface="+mj-lt"/>
                <a:ea typeface="Times New Roman" panose="02020603050405020304" pitchFamily="18" charset="0"/>
              </a:rPr>
              <a:t>28</a:t>
            </a:r>
            <a:r>
              <a:rPr lang="en-US" sz="1600" dirty="0">
                <a:effectLst/>
                <a:latin typeface="+mj-lt"/>
                <a:ea typeface="Times New Roman" panose="02020603050405020304" pitchFamily="18" charset="0"/>
              </a:rPr>
              <a:t>% increase from the prior year period. </a:t>
            </a:r>
          </a:p>
          <a:p>
            <a:pPr marL="742950" lvl="1" indent="-285750" algn="just">
              <a:buFont typeface="Arial" panose="020B0604020202020204" pitchFamily="34" charset="0"/>
              <a:buChar char="•"/>
            </a:pPr>
            <a:r>
              <a:rPr lang="en-US" sz="1600" dirty="0">
                <a:effectLst/>
                <a:latin typeface="+mj-lt"/>
                <a:ea typeface="Times New Roman" panose="02020603050405020304" pitchFamily="18" charset="0"/>
              </a:rPr>
              <a:t>The higher net revenue for the three months ended </a:t>
            </a:r>
            <a:r>
              <a:rPr lang="en-US" sz="1600" dirty="0">
                <a:latin typeface="+mj-lt"/>
                <a:ea typeface="Times New Roman" panose="02020603050405020304" pitchFamily="18" charset="0"/>
              </a:rPr>
              <a:t>June</a:t>
            </a:r>
            <a:r>
              <a:rPr lang="en-US" sz="1600" dirty="0">
                <a:effectLst/>
                <a:latin typeface="+mj-lt"/>
                <a:ea typeface="Times New Roman" panose="02020603050405020304" pitchFamily="18" charset="0"/>
              </a:rPr>
              <a:t> 30, 2024 was primarily due to increased sales of soft tissue repair products, including </a:t>
            </a:r>
            <a:r>
              <a:rPr lang="en-US" sz="1600" dirty="0" err="1">
                <a:effectLst/>
                <a:latin typeface="+mj-lt"/>
                <a:ea typeface="Times New Roman" panose="02020603050405020304" pitchFamily="18" charset="0"/>
              </a:rPr>
              <a:t>CellerateRX</a:t>
            </a:r>
            <a:r>
              <a:rPr lang="en-US" sz="1600" dirty="0">
                <a:effectLst/>
                <a:latin typeface="+mj-lt"/>
                <a:ea typeface="Times New Roman" panose="02020603050405020304" pitchFamily="18" charset="0"/>
              </a:rPr>
              <a:t>, as a result of our increased market penetration, geographic expansion, and our continuing strategy to expand our independent distribution network in both new and existing U.S. markets.</a:t>
            </a:r>
          </a:p>
          <a:p>
            <a:pPr marL="285750" indent="-285750" algn="just">
              <a:buFont typeface="Arial" panose="020B0604020202020204" pitchFamily="34" charset="0"/>
              <a:buChar char="•"/>
            </a:pPr>
            <a:r>
              <a:rPr lang="en-US" sz="1600" b="1" dirty="0">
                <a:effectLst/>
                <a:latin typeface="+mj-lt"/>
                <a:ea typeface="Times New Roman" panose="02020603050405020304" pitchFamily="18" charset="0"/>
              </a:rPr>
              <a:t>SG&amp;A</a:t>
            </a:r>
          </a:p>
          <a:p>
            <a:pPr marL="742950" lvl="1" indent="-285750" algn="just">
              <a:buFont typeface="Arial" panose="020B0604020202020204" pitchFamily="34" charset="0"/>
              <a:buChar char="•"/>
            </a:pPr>
            <a:r>
              <a:rPr lang="en-US" sz="1600" dirty="0">
                <a:latin typeface="+mj-lt"/>
                <a:ea typeface="Times New Roman" panose="02020603050405020304" pitchFamily="18" charset="0"/>
              </a:rPr>
              <a:t>SG&amp;A expenses for the three months ended June 30, 2024 were $19.0 million compared to SG&amp;A expenses of $13.8 million for the three months ended June 30, 2023. </a:t>
            </a:r>
          </a:p>
          <a:p>
            <a:pPr marL="742950" lvl="1" indent="-285750" algn="just">
              <a:buFont typeface="Arial" panose="020B0604020202020204" pitchFamily="34" charset="0"/>
              <a:buChar char="•"/>
            </a:pPr>
            <a:r>
              <a:rPr lang="en-US" sz="1600" dirty="0">
                <a:latin typeface="+mj-lt"/>
                <a:ea typeface="Times New Roman" panose="02020603050405020304" pitchFamily="18" charset="0"/>
              </a:rPr>
              <a:t>SG&amp;A expenses included $0.6 million and $0.5 million attributable to our THP segment for the three months ended June 30, 2024 and 2023, respectively. </a:t>
            </a:r>
          </a:p>
          <a:p>
            <a:pPr marL="742950" lvl="1" indent="-285750" algn="just">
              <a:buFont typeface="Arial" panose="020B0604020202020204" pitchFamily="34" charset="0"/>
              <a:buChar char="•"/>
            </a:pPr>
            <a:r>
              <a:rPr lang="en-US" sz="1600" dirty="0">
                <a:latin typeface="+mj-lt"/>
                <a:ea typeface="Times New Roman" panose="02020603050405020304" pitchFamily="18" charset="0"/>
              </a:rPr>
              <a:t>The higher SG&amp;A expenses for the three months ended June 30, 2024 were primarily due to higher direct sales and marketing expenses, which accounted for approximately </a:t>
            </a:r>
            <a:r>
              <a:rPr lang="en-US" sz="1600">
                <a:latin typeface="+mj-lt"/>
                <a:ea typeface="Times New Roman" panose="02020603050405020304" pitchFamily="18" charset="0"/>
              </a:rPr>
              <a:t>$3.</a:t>
            </a:r>
            <a:r>
              <a:rPr lang="en-US" sz="1600" dirty="0">
                <a:latin typeface="+mj-lt"/>
                <a:ea typeface="Times New Roman" panose="02020603050405020304" pitchFamily="18" charset="0"/>
              </a:rPr>
              <a:t>4</a:t>
            </a:r>
            <a:r>
              <a:rPr lang="en-US" sz="1600">
                <a:latin typeface="+mj-lt"/>
                <a:ea typeface="Times New Roman" panose="02020603050405020304" pitchFamily="18" charset="0"/>
              </a:rPr>
              <a:t> </a:t>
            </a:r>
            <a:r>
              <a:rPr lang="en-US" sz="1600" dirty="0">
                <a:latin typeface="+mj-lt"/>
                <a:ea typeface="Times New Roman" panose="02020603050405020304" pitchFamily="18" charset="0"/>
              </a:rPr>
              <a:t>million of the increases compared to the prior year period.</a:t>
            </a:r>
          </a:p>
          <a:p>
            <a:pPr marL="742950" lvl="1" indent="-285750" algn="just">
              <a:buFont typeface="Arial" panose="020B0604020202020204" pitchFamily="34" charset="0"/>
              <a:buChar char="•"/>
            </a:pPr>
            <a:r>
              <a:rPr lang="en-US" sz="1600" dirty="0">
                <a:latin typeface="+mj-lt"/>
                <a:ea typeface="Times New Roman" panose="02020603050405020304" pitchFamily="18" charset="0"/>
              </a:rPr>
              <a:t>SG&amp;A expenses during the second quarter of 2024 also included $0.9 million of separation costs related to our former Chief Executive Officer, and $0.4 million of legal and diligence expenses related to certain prospective acquisitions.</a:t>
            </a:r>
          </a:p>
          <a:p>
            <a:pPr marL="285750" indent="-285750">
              <a:buFont typeface="Arial" panose="020B0604020202020204" pitchFamily="34" charset="0"/>
              <a:buChar char="•"/>
            </a:pPr>
            <a:r>
              <a:rPr lang="en-US" sz="1600" b="1" dirty="0">
                <a:latin typeface="+mj-lt"/>
                <a:ea typeface="Times New Roman" panose="02020603050405020304" pitchFamily="18" charset="0"/>
              </a:rPr>
              <a:t>R&amp;D Expenses</a:t>
            </a:r>
          </a:p>
          <a:p>
            <a:pPr marL="742950" lvl="1" indent="-285750">
              <a:buFont typeface="Arial" panose="020B0604020202020204" pitchFamily="34" charset="0"/>
              <a:buChar char="•"/>
            </a:pPr>
            <a:r>
              <a:rPr lang="en-US" sz="1600" dirty="0">
                <a:latin typeface="+mj-lt"/>
                <a:ea typeface="Times New Roman" panose="02020603050405020304" pitchFamily="18" charset="0"/>
              </a:rPr>
              <a:t>R&amp;D expenses for the three months ended June 30, 2024 were $1.0 million compared to R&amp;D expenses of $1.2 million for the three months ended June 30, 2023. </a:t>
            </a:r>
          </a:p>
          <a:p>
            <a:pPr algn="just"/>
            <a:endParaRPr lang="en-US" sz="1600" b="1" dirty="0">
              <a:latin typeface="+mj-lt"/>
            </a:endParaRPr>
          </a:p>
          <a:p>
            <a:pPr marL="285750" indent="-285750" algn="just">
              <a:buFont typeface="Arial" panose="020B0604020202020204" pitchFamily="34" charset="0"/>
              <a:buChar char="•"/>
            </a:pPr>
            <a:endParaRPr lang="en-US" sz="1600" dirty="0">
              <a:latin typeface="+mj-lt"/>
              <a:ea typeface="Times New Roman" panose="02020603050405020304" pitchFamily="18" charset="0"/>
            </a:endParaRPr>
          </a:p>
        </p:txBody>
      </p:sp>
      <p:sp>
        <p:nvSpPr>
          <p:cNvPr id="6" name="Title 5">
            <a:extLst>
              <a:ext uri="{FF2B5EF4-FFF2-40B4-BE49-F238E27FC236}">
                <a16:creationId xmlns:a16="http://schemas.microsoft.com/office/drawing/2014/main" id="{1562D9D9-3BCF-620C-DD17-0D00D2AB60E3}"/>
              </a:ext>
            </a:extLst>
          </p:cNvPr>
          <p:cNvSpPr>
            <a:spLocks noGrp="1"/>
          </p:cNvSpPr>
          <p:nvPr>
            <p:ph type="title"/>
          </p:nvPr>
        </p:nvSpPr>
        <p:spPr>
          <a:xfrm>
            <a:off x="457200" y="183515"/>
            <a:ext cx="9372600" cy="805070"/>
          </a:xfrm>
        </p:spPr>
        <p:txBody>
          <a:bodyPr/>
          <a:lstStyle/>
          <a:p>
            <a:r>
              <a:rPr lang="en-US" dirty="0"/>
              <a:t>Q2 2024 Financial Highlights (Unaudited)</a:t>
            </a:r>
          </a:p>
        </p:txBody>
      </p:sp>
    </p:spTree>
    <p:extLst>
      <p:ext uri="{BB962C8B-B14F-4D97-AF65-F5344CB8AC3E}">
        <p14:creationId xmlns:p14="http://schemas.microsoft.com/office/powerpoint/2010/main" val="402694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9AF2D4-5BC1-4739-860C-1AB42EDC0ADD}"/>
              </a:ext>
            </a:extLst>
          </p:cNvPr>
          <p:cNvSpPr>
            <a:spLocks noGrp="1"/>
          </p:cNvSpPr>
          <p:nvPr>
            <p:ph type="sldNum" sz="quarter" idx="12"/>
          </p:nvPr>
        </p:nvSpPr>
        <p:spPr/>
        <p:txBody>
          <a:bodyPr/>
          <a:lstStyle/>
          <a:p>
            <a:fld id="{DCBE8448-93AB-4D8D-A238-44E61AAD9677}" type="slidenum">
              <a:rPr lang="en-US" smtClean="0"/>
              <a:t>11</a:t>
            </a:fld>
            <a:endParaRPr lang="en-US" dirty="0"/>
          </a:p>
        </p:txBody>
      </p:sp>
      <p:sp>
        <p:nvSpPr>
          <p:cNvPr id="11" name="TextBox 10">
            <a:extLst>
              <a:ext uri="{FF2B5EF4-FFF2-40B4-BE49-F238E27FC236}">
                <a16:creationId xmlns:a16="http://schemas.microsoft.com/office/drawing/2014/main" id="{D691C0CD-2FA4-4BE9-9C2F-84EB8A11BCE7}"/>
              </a:ext>
            </a:extLst>
          </p:cNvPr>
          <p:cNvSpPr txBox="1"/>
          <p:nvPr/>
        </p:nvSpPr>
        <p:spPr>
          <a:xfrm>
            <a:off x="457200" y="1069682"/>
            <a:ext cx="11149263" cy="5509200"/>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mj-lt"/>
                <a:ea typeface="Times New Roman" panose="02020603050405020304" pitchFamily="18" charset="0"/>
              </a:rPr>
              <a:t>R&amp;D Expenses (continued)</a:t>
            </a:r>
          </a:p>
          <a:p>
            <a:pPr marL="742950" lvl="1" indent="-285750">
              <a:buFont typeface="Arial" panose="020B0604020202020204" pitchFamily="34" charset="0"/>
              <a:buChar char="•"/>
            </a:pPr>
            <a:r>
              <a:rPr lang="en-US" sz="1600" dirty="0">
                <a:latin typeface="+mj-lt"/>
                <a:ea typeface="Times New Roman" panose="02020603050405020304" pitchFamily="18" charset="0"/>
              </a:rPr>
              <a:t>R&amp;D expenses included $0.4 million and $1.0 million attributable to our THP segment for the three months ended June 30, 2024 and 2023, respectively. </a:t>
            </a:r>
          </a:p>
          <a:p>
            <a:pPr marL="742950" lvl="1" indent="-285750">
              <a:buFont typeface="Arial" panose="020B0604020202020204" pitchFamily="34" charset="0"/>
              <a:buChar char="•"/>
            </a:pPr>
            <a:r>
              <a:rPr lang="en-US" sz="1600" dirty="0">
                <a:latin typeface="+mj-lt"/>
                <a:ea typeface="Times New Roman" panose="02020603050405020304" pitchFamily="18" charset="0"/>
              </a:rPr>
              <a:t>The lower R&amp;D expenses for the three months ended June 30, 2024 compared to the three months ended June 30, 2023 were primarily due to lower costs associated with the Precision Healing diagnostic imager and LFA.</a:t>
            </a:r>
          </a:p>
          <a:p>
            <a:pPr marL="285750" indent="-285750">
              <a:buFont typeface="Arial" panose="020B0604020202020204" pitchFamily="34" charset="0"/>
              <a:buChar char="•"/>
            </a:pPr>
            <a:r>
              <a:rPr lang="en-US" sz="1600" b="1" dirty="0">
                <a:latin typeface="+mj-lt"/>
              </a:rPr>
              <a:t>Depreciation, Amortization and Interest Expense</a:t>
            </a:r>
          </a:p>
          <a:p>
            <a:pPr marL="742950" lvl="1" indent="-285750">
              <a:buFont typeface="Arial" panose="020B0604020202020204" pitchFamily="34" charset="0"/>
              <a:buChar char="•"/>
            </a:pPr>
            <a:r>
              <a:rPr lang="en-US" sz="1600" dirty="0">
                <a:latin typeface="+mj-lt"/>
                <a:ea typeface="Times New Roman" panose="02020603050405020304" pitchFamily="18" charset="0"/>
              </a:rPr>
              <a:t>Depreciation and amortization expenses for the three months ended June 30, 2024 were $1.1 million compared to $0.8 million for the same period in 2023.  The higher depreciation and amortization expenses in 2024 were due to amortization of intangible assets acquired from Applied Nutritionals in August 2023.</a:t>
            </a:r>
          </a:p>
          <a:p>
            <a:pPr marL="742950" lvl="1" indent="-285750">
              <a:buFont typeface="Arial" panose="020B0604020202020204" pitchFamily="34" charset="0"/>
              <a:buChar char="•"/>
            </a:pPr>
            <a:r>
              <a:rPr lang="en-US" sz="1600" dirty="0">
                <a:latin typeface="+mj-lt"/>
                <a:ea typeface="Times New Roman" panose="02020603050405020304" pitchFamily="18" charset="0"/>
              </a:rPr>
              <a:t>Interest expense was $0.6 million for the three months ended June 30, 2024 compared to zero during Q2 2023.  The higher interest expense in 2024 was primarily related to our new term loan with CRG.</a:t>
            </a:r>
          </a:p>
          <a:p>
            <a:pPr marL="285750" indent="-285750">
              <a:buFont typeface="Arial" panose="020B0604020202020204" pitchFamily="34" charset="0"/>
              <a:buChar char="•"/>
            </a:pPr>
            <a:r>
              <a:rPr lang="en-US" sz="1600" b="1" dirty="0">
                <a:latin typeface="+mj-lt"/>
                <a:ea typeface="Times New Roman" panose="02020603050405020304" pitchFamily="18" charset="0"/>
              </a:rPr>
              <a:t>Net Loss </a:t>
            </a:r>
          </a:p>
          <a:p>
            <a:pPr marL="742950" lvl="1" indent="-285750">
              <a:buFont typeface="Arial" panose="020B0604020202020204" pitchFamily="34" charset="0"/>
              <a:buChar char="•"/>
            </a:pPr>
            <a:r>
              <a:rPr lang="en-US" sz="1600" dirty="0" err="1">
                <a:latin typeface="+mj-lt"/>
                <a:ea typeface="Times New Roman" panose="02020603050405020304" pitchFamily="18" charset="0"/>
              </a:rPr>
              <a:t>Sanara</a:t>
            </a:r>
            <a:r>
              <a:rPr lang="en-US" sz="1600" dirty="0">
                <a:latin typeface="+mj-lt"/>
                <a:ea typeface="Times New Roman" panose="02020603050405020304" pitchFamily="18" charset="0"/>
              </a:rPr>
              <a:t> had a net loss of $3.5 million for the three months ended June 30, 2024, compared to a net loss of $1.9 million for the three months ended June 30, 2023. </a:t>
            </a:r>
          </a:p>
          <a:p>
            <a:pPr marL="742950" lvl="1" indent="-285750">
              <a:buFont typeface="Arial" panose="020B0604020202020204" pitchFamily="34" charset="0"/>
              <a:buChar char="•"/>
            </a:pPr>
            <a:r>
              <a:rPr lang="en-US" sz="1600" dirty="0">
                <a:latin typeface="+mj-lt"/>
                <a:ea typeface="Times New Roman" panose="02020603050405020304" pitchFamily="18" charset="0"/>
              </a:rPr>
              <a:t>The net loss included $1.3 million and $2.0 million attributable to our THP segment for the three months ended June 30, 2024 and 2023, respectively</a:t>
            </a:r>
          </a:p>
          <a:p>
            <a:pPr marL="742950" lvl="1" indent="-285750">
              <a:buFont typeface="Arial" panose="020B0604020202020204" pitchFamily="34" charset="0"/>
              <a:buChar char="•"/>
            </a:pPr>
            <a:r>
              <a:rPr lang="en-US" sz="1600" dirty="0">
                <a:latin typeface="+mj-lt"/>
                <a:ea typeface="Times New Roman" panose="02020603050405020304" pitchFamily="18" charset="0"/>
              </a:rPr>
              <a:t>The higher net loss for the three months ended June 30, 2024 was primarily due to higher SG&amp;A costs, higher interest expense related to our new CRG Term Loan, a lower change in fair value of earnout liabilities and higher amortization of our acquired intangible assets as discussed above, partially offset by higher gross profit and lower R&amp;D expenses.</a:t>
            </a:r>
          </a:p>
          <a:p>
            <a:pPr marL="285750" indent="-285750">
              <a:buFont typeface="Arial" panose="020B0604020202020204" pitchFamily="34" charset="0"/>
              <a:buChar char="•"/>
            </a:pPr>
            <a:r>
              <a:rPr lang="en-US" sz="1600" b="1" dirty="0">
                <a:effectLst/>
                <a:latin typeface="+mj-lt"/>
                <a:ea typeface="Times New Roman" panose="02020603050405020304" pitchFamily="18" charset="0"/>
              </a:rPr>
              <a:t>Cash Balances at End of </a:t>
            </a:r>
            <a:r>
              <a:rPr lang="en-US" sz="1600" b="1" dirty="0">
                <a:latin typeface="+mj-lt"/>
                <a:ea typeface="Times New Roman" panose="02020603050405020304" pitchFamily="18" charset="0"/>
              </a:rPr>
              <a:t>Q</a:t>
            </a:r>
            <a:r>
              <a:rPr lang="en-US" sz="1600" b="1" dirty="0">
                <a:effectLst/>
                <a:latin typeface="+mj-lt"/>
                <a:ea typeface="Times New Roman" panose="02020603050405020304" pitchFamily="18" charset="0"/>
              </a:rPr>
              <a:t>uarter (in millions)</a:t>
            </a:r>
          </a:p>
          <a:p>
            <a:pPr marL="742950" lvl="1" indent="-285750">
              <a:buFont typeface="Arial" panose="020B0604020202020204" pitchFamily="34" charset="0"/>
              <a:buChar char="•"/>
            </a:pPr>
            <a:r>
              <a:rPr lang="en-US" sz="1600" dirty="0">
                <a:latin typeface="+mj-lt"/>
                <a:ea typeface="Times New Roman" panose="02020603050405020304" pitchFamily="18" charset="0"/>
              </a:rPr>
              <a:t>$6.1 (Q2-23), $6.2 (Q3-23), $5.1 (Q4-23), $2.8 (Q1-24), $6.2 (Q2-24)</a:t>
            </a:r>
          </a:p>
        </p:txBody>
      </p:sp>
      <p:sp>
        <p:nvSpPr>
          <p:cNvPr id="9" name="Title 5">
            <a:extLst>
              <a:ext uri="{FF2B5EF4-FFF2-40B4-BE49-F238E27FC236}">
                <a16:creationId xmlns:a16="http://schemas.microsoft.com/office/drawing/2014/main" id="{47B20712-03C8-F056-2D7F-AC5FC926C57A}"/>
              </a:ext>
            </a:extLst>
          </p:cNvPr>
          <p:cNvSpPr>
            <a:spLocks noGrp="1"/>
          </p:cNvSpPr>
          <p:nvPr>
            <p:ph type="title"/>
          </p:nvPr>
        </p:nvSpPr>
        <p:spPr>
          <a:xfrm>
            <a:off x="457200" y="184150"/>
            <a:ext cx="9372600" cy="804863"/>
          </a:xfrm>
        </p:spPr>
        <p:txBody>
          <a:bodyPr/>
          <a:lstStyle/>
          <a:p>
            <a:r>
              <a:rPr lang="en-US" dirty="0"/>
              <a:t>Q2 2024 Financial Highlights (Continued)</a:t>
            </a:r>
          </a:p>
        </p:txBody>
      </p:sp>
    </p:spTree>
    <p:extLst>
      <p:ext uri="{BB962C8B-B14F-4D97-AF65-F5344CB8AC3E}">
        <p14:creationId xmlns:p14="http://schemas.microsoft.com/office/powerpoint/2010/main" val="411090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9AF2D4-5BC1-4739-860C-1AB42EDC0ADD}"/>
              </a:ext>
            </a:extLst>
          </p:cNvPr>
          <p:cNvSpPr>
            <a:spLocks noGrp="1"/>
          </p:cNvSpPr>
          <p:nvPr>
            <p:ph type="sldNum" sz="quarter" idx="12"/>
          </p:nvPr>
        </p:nvSpPr>
        <p:spPr/>
        <p:txBody>
          <a:bodyPr/>
          <a:lstStyle/>
          <a:p>
            <a:fld id="{DCBE8448-93AB-4D8D-A238-44E61AAD9677}" type="slidenum">
              <a:rPr lang="en-US" smtClean="0"/>
              <a:t>12</a:t>
            </a:fld>
            <a:endParaRPr lang="en-US" dirty="0"/>
          </a:p>
        </p:txBody>
      </p:sp>
      <p:sp>
        <p:nvSpPr>
          <p:cNvPr id="11" name="TextBox 10">
            <a:extLst>
              <a:ext uri="{FF2B5EF4-FFF2-40B4-BE49-F238E27FC236}">
                <a16:creationId xmlns:a16="http://schemas.microsoft.com/office/drawing/2014/main" id="{D691C0CD-2FA4-4BE9-9C2F-84EB8A11BCE7}"/>
              </a:ext>
            </a:extLst>
          </p:cNvPr>
          <p:cNvSpPr txBox="1"/>
          <p:nvPr/>
        </p:nvSpPr>
        <p:spPr>
          <a:xfrm>
            <a:off x="457199" y="1231047"/>
            <a:ext cx="11149263"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mj-lt"/>
                <a:ea typeface="Times New Roman" panose="02020603050405020304" pitchFamily="18" charset="0"/>
              </a:rPr>
              <a:t>Segment Reporting Overview</a:t>
            </a:r>
          </a:p>
          <a:p>
            <a:pPr marL="742950" lvl="1" indent="-285750">
              <a:buFont typeface="Arial" panose="020B0604020202020204" pitchFamily="34" charset="0"/>
              <a:buChar char="•"/>
            </a:pPr>
            <a:r>
              <a:rPr lang="en-US" sz="1600" dirty="0">
                <a:latin typeface="+mj-lt"/>
                <a:ea typeface="Times New Roman" panose="02020603050405020304" pitchFamily="18" charset="0"/>
              </a:rPr>
              <a:t>Break out of Tissue Health Plus and </a:t>
            </a:r>
            <a:r>
              <a:rPr lang="en-US" sz="1600" dirty="0" err="1">
                <a:latin typeface="+mj-lt"/>
                <a:ea typeface="Times New Roman" panose="02020603050405020304" pitchFamily="18" charset="0"/>
              </a:rPr>
              <a:t>Sanara</a:t>
            </a:r>
            <a:r>
              <a:rPr lang="en-US" sz="1600" dirty="0">
                <a:latin typeface="+mj-lt"/>
                <a:ea typeface="Times New Roman" panose="02020603050405020304" pitchFamily="18" charset="0"/>
              </a:rPr>
              <a:t> Surgical to inform the investor community of our strategic rationale of the acute/post acute comprehensive strategy investments.</a:t>
            </a:r>
          </a:p>
          <a:p>
            <a:pPr marL="742950" lvl="1" indent="-285750">
              <a:buFont typeface="Arial" panose="020B0604020202020204" pitchFamily="34" charset="0"/>
              <a:buChar char="•"/>
            </a:pPr>
            <a:endParaRPr lang="en-US" sz="1600" dirty="0">
              <a:latin typeface="+mj-lt"/>
              <a:ea typeface="Times New Roman" panose="02020603050405020304" pitchFamily="18" charset="0"/>
            </a:endParaRPr>
          </a:p>
        </p:txBody>
      </p:sp>
      <p:sp>
        <p:nvSpPr>
          <p:cNvPr id="9" name="Title 5">
            <a:extLst>
              <a:ext uri="{FF2B5EF4-FFF2-40B4-BE49-F238E27FC236}">
                <a16:creationId xmlns:a16="http://schemas.microsoft.com/office/drawing/2014/main" id="{47B20712-03C8-F056-2D7F-AC5FC926C57A}"/>
              </a:ext>
            </a:extLst>
          </p:cNvPr>
          <p:cNvSpPr>
            <a:spLocks noGrp="1"/>
          </p:cNvSpPr>
          <p:nvPr>
            <p:ph type="title"/>
          </p:nvPr>
        </p:nvSpPr>
        <p:spPr>
          <a:xfrm>
            <a:off x="192505" y="84855"/>
            <a:ext cx="10258927" cy="804863"/>
          </a:xfrm>
        </p:spPr>
        <p:txBody>
          <a:bodyPr>
            <a:noAutofit/>
          </a:bodyPr>
          <a:lstStyle/>
          <a:p>
            <a:r>
              <a:rPr lang="en-US" dirty="0"/>
              <a:t>Segment Reporting</a:t>
            </a:r>
          </a:p>
        </p:txBody>
      </p:sp>
      <p:graphicFrame>
        <p:nvGraphicFramePr>
          <p:cNvPr id="2" name="Table 1">
            <a:extLst>
              <a:ext uri="{FF2B5EF4-FFF2-40B4-BE49-F238E27FC236}">
                <a16:creationId xmlns:a16="http://schemas.microsoft.com/office/drawing/2014/main" id="{A3B1390B-4F85-3394-4F77-EA04633CF935}"/>
              </a:ext>
            </a:extLst>
          </p:cNvPr>
          <p:cNvGraphicFramePr>
            <a:graphicFrameLocks noGrp="1"/>
          </p:cNvGraphicFramePr>
          <p:nvPr>
            <p:extLst>
              <p:ext uri="{D42A27DB-BD31-4B8C-83A1-F6EECF244321}">
                <p14:modId xmlns:p14="http://schemas.microsoft.com/office/powerpoint/2010/main" val="4174519565"/>
              </p:ext>
            </p:extLst>
          </p:nvPr>
        </p:nvGraphicFramePr>
        <p:xfrm>
          <a:off x="281270" y="2333664"/>
          <a:ext cx="5486400" cy="1737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08656301"/>
                    </a:ext>
                  </a:extLst>
                </a:gridCol>
                <a:gridCol w="914400">
                  <a:extLst>
                    <a:ext uri="{9D8B030D-6E8A-4147-A177-3AD203B41FA5}">
                      <a16:colId xmlns:a16="http://schemas.microsoft.com/office/drawing/2014/main" val="2936564709"/>
                    </a:ext>
                  </a:extLst>
                </a:gridCol>
                <a:gridCol w="914400">
                  <a:extLst>
                    <a:ext uri="{9D8B030D-6E8A-4147-A177-3AD203B41FA5}">
                      <a16:colId xmlns:a16="http://schemas.microsoft.com/office/drawing/2014/main" val="3988052958"/>
                    </a:ext>
                  </a:extLst>
                </a:gridCol>
                <a:gridCol w="914400">
                  <a:extLst>
                    <a:ext uri="{9D8B030D-6E8A-4147-A177-3AD203B41FA5}">
                      <a16:colId xmlns:a16="http://schemas.microsoft.com/office/drawing/2014/main" val="3141273372"/>
                    </a:ext>
                  </a:extLst>
                </a:gridCol>
              </a:tblGrid>
              <a:tr h="262838">
                <a:tc gridSpan="4">
                  <a:txBody>
                    <a:bodyPr/>
                    <a:lstStyle/>
                    <a:p>
                      <a:pPr algn="ctr"/>
                      <a:r>
                        <a:rPr lang="en-US" sz="1400" u="sng" dirty="0">
                          <a:solidFill>
                            <a:schemeClr val="tx1"/>
                          </a:solidFill>
                        </a:rPr>
                        <a:t>Three Months Ended June 30, 2024</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5159128"/>
                  </a:ext>
                </a:extLst>
              </a:tr>
              <a:tr h="262838">
                <a:tc>
                  <a:txBody>
                    <a:bodyPr/>
                    <a:lstStyle/>
                    <a:p>
                      <a:endParaRPr lang="en-US" sz="1400" dirty="0"/>
                    </a:p>
                  </a:txBody>
                  <a:tcPr>
                    <a:solidFill>
                      <a:srgbClr val="003865"/>
                    </a:solidFill>
                  </a:tcPr>
                </a:tc>
                <a:tc>
                  <a:txBody>
                    <a:bodyPr/>
                    <a:lstStyle/>
                    <a:p>
                      <a:pPr algn="ctr"/>
                      <a:r>
                        <a:rPr lang="en-US" sz="1400" b="1" u="sng" dirty="0">
                          <a:solidFill>
                            <a:schemeClr val="bg1"/>
                          </a:solidFill>
                        </a:rPr>
                        <a:t>Surgical</a:t>
                      </a:r>
                    </a:p>
                  </a:txBody>
                  <a:tcPr>
                    <a:solidFill>
                      <a:srgbClr val="003865"/>
                    </a:solidFill>
                  </a:tcPr>
                </a:tc>
                <a:tc>
                  <a:txBody>
                    <a:bodyPr/>
                    <a:lstStyle/>
                    <a:p>
                      <a:pPr algn="ctr"/>
                      <a:r>
                        <a:rPr lang="en-US" sz="1400" b="1" u="sng" dirty="0">
                          <a:solidFill>
                            <a:schemeClr val="bg1"/>
                          </a:solidFill>
                        </a:rPr>
                        <a:t>THP</a:t>
                      </a:r>
                    </a:p>
                  </a:txBody>
                  <a:tcPr>
                    <a:solidFill>
                      <a:srgbClr val="003865"/>
                    </a:solidFill>
                  </a:tcPr>
                </a:tc>
                <a:tc>
                  <a:txBody>
                    <a:bodyPr/>
                    <a:lstStyle/>
                    <a:p>
                      <a:pPr algn="ctr"/>
                      <a:r>
                        <a:rPr lang="en-US" sz="1400" b="1" u="sng" dirty="0">
                          <a:solidFill>
                            <a:schemeClr val="bg1"/>
                          </a:solidFill>
                        </a:rPr>
                        <a:t>Total</a:t>
                      </a:r>
                    </a:p>
                  </a:txBody>
                  <a:tcPr>
                    <a:solidFill>
                      <a:srgbClr val="003865"/>
                    </a:solidFill>
                  </a:tcPr>
                </a:tc>
                <a:extLst>
                  <a:ext uri="{0D108BD9-81ED-4DB2-BD59-A6C34878D82A}">
                    <a16:rowId xmlns:a16="http://schemas.microsoft.com/office/drawing/2014/main" val="624984548"/>
                  </a:ext>
                </a:extLst>
              </a:tr>
              <a:tr h="262838">
                <a:tc>
                  <a:txBody>
                    <a:bodyPr/>
                    <a:lstStyle/>
                    <a:p>
                      <a:r>
                        <a:rPr lang="en-US" sz="1400" dirty="0">
                          <a:solidFill>
                            <a:schemeClr val="tx1"/>
                          </a:solidFill>
                        </a:rPr>
                        <a:t>Net Revenue</a:t>
                      </a:r>
                    </a:p>
                  </a:txBody>
                  <a:tcPr anchor="ctr"/>
                </a:tc>
                <a:tc>
                  <a:txBody>
                    <a:bodyPr/>
                    <a:lstStyle/>
                    <a:p>
                      <a:pPr algn="ctr"/>
                      <a:r>
                        <a:rPr lang="en-US" sz="1400" dirty="0">
                          <a:solidFill>
                            <a:schemeClr val="tx1"/>
                          </a:solidFill>
                        </a:rPr>
                        <a:t>$20.2</a:t>
                      </a:r>
                    </a:p>
                  </a:txBody>
                  <a:tcPr anchor="ctr"/>
                </a:tc>
                <a:tc>
                  <a:txBody>
                    <a:bodyPr/>
                    <a:lstStyle/>
                    <a:p>
                      <a:pPr algn="ctr"/>
                      <a:r>
                        <a:rPr lang="en-US" sz="14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$20.2</a:t>
                      </a:r>
                    </a:p>
                  </a:txBody>
                  <a:tcPr anchor="ctr"/>
                </a:tc>
                <a:extLst>
                  <a:ext uri="{0D108BD9-81ED-4DB2-BD59-A6C34878D82A}">
                    <a16:rowId xmlns:a16="http://schemas.microsoft.com/office/drawing/2014/main" val="1912793068"/>
                  </a:ext>
                </a:extLst>
              </a:tr>
              <a:tr h="262838">
                <a:tc>
                  <a:txBody>
                    <a:bodyPr/>
                    <a:lstStyle/>
                    <a:p>
                      <a:r>
                        <a:rPr lang="en-US" sz="1400" dirty="0">
                          <a:solidFill>
                            <a:schemeClr val="tx1"/>
                          </a:solidFill>
                        </a:rPr>
                        <a:t>Net loss</a:t>
                      </a:r>
                    </a:p>
                  </a:txBody>
                  <a:tcPr anchor="ctr"/>
                </a:tc>
                <a:tc>
                  <a:txBody>
                    <a:bodyPr/>
                    <a:lstStyle/>
                    <a:p>
                      <a:pPr algn="ctr"/>
                      <a:r>
                        <a:rPr lang="en-US" sz="1400" dirty="0">
                          <a:solidFill>
                            <a:schemeClr val="tx1"/>
                          </a:solidFill>
                        </a:rPr>
                        <a:t>$(2.2)</a:t>
                      </a:r>
                    </a:p>
                  </a:txBody>
                  <a:tcPr anchor="ctr"/>
                </a:tc>
                <a:tc>
                  <a:txBody>
                    <a:bodyPr/>
                    <a:lstStyle/>
                    <a:p>
                      <a:pPr algn="ctr"/>
                      <a:r>
                        <a:rPr lang="en-US" sz="1400" dirty="0">
                          <a:solidFill>
                            <a:schemeClr val="tx1"/>
                          </a:solidFill>
                        </a:rPr>
                        <a:t>$(1.3)</a:t>
                      </a:r>
                    </a:p>
                  </a:txBody>
                  <a:tcPr anchor="ctr"/>
                </a:tc>
                <a:tc>
                  <a:txBody>
                    <a:bodyPr/>
                    <a:lstStyle/>
                    <a:p>
                      <a:pPr algn="ctr"/>
                      <a:r>
                        <a:rPr lang="en-US" sz="1400" dirty="0">
                          <a:solidFill>
                            <a:schemeClr val="tx1"/>
                          </a:solidFill>
                        </a:rPr>
                        <a:t>$(3.5)</a:t>
                      </a:r>
                    </a:p>
                  </a:txBody>
                  <a:tcPr anchor="ctr"/>
                </a:tc>
                <a:extLst>
                  <a:ext uri="{0D108BD9-81ED-4DB2-BD59-A6C34878D82A}">
                    <a16:rowId xmlns:a16="http://schemas.microsoft.com/office/drawing/2014/main" val="3064065122"/>
                  </a:ext>
                </a:extLst>
              </a:tr>
              <a:tr h="262838">
                <a:tc>
                  <a:txBody>
                    <a:bodyPr/>
                    <a:lstStyle/>
                    <a:p>
                      <a:r>
                        <a:rPr lang="en-US" sz="1400" kern="1200" dirty="0">
                          <a:solidFill>
                            <a:schemeClr val="dk1"/>
                          </a:solidFill>
                          <a:latin typeface="+mn-lt"/>
                          <a:ea typeface="+mn-ea"/>
                          <a:cs typeface="+mn-cs"/>
                        </a:rPr>
                        <a:t>Segment EBITDA / Adjusted EBITDA (consolidated)</a:t>
                      </a:r>
                      <a:r>
                        <a:rPr lang="en-US" sz="1400" kern="1200" baseline="30000" dirty="0">
                          <a:solidFill>
                            <a:schemeClr val="dk1"/>
                          </a:solidFill>
                          <a:latin typeface="+mn-lt"/>
                          <a:ea typeface="+mn-ea"/>
                          <a:cs typeface="+mn-cs"/>
                        </a:rPr>
                        <a:t>(1)</a:t>
                      </a:r>
                      <a:endParaRPr 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$1.4</a:t>
                      </a:r>
                      <a:endParaRPr lang="en-US" sz="1400" baseline="300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$(0.8)</a:t>
                      </a:r>
                    </a:p>
                  </a:txBody>
                  <a:tcPr anchor="ctr"/>
                </a:tc>
                <a:tc>
                  <a:txBody>
                    <a:bodyPr/>
                    <a:lstStyle/>
                    <a:p>
                      <a:pPr algn="ctr"/>
                      <a:r>
                        <a:rPr lang="en-US" sz="1400" dirty="0">
                          <a:solidFill>
                            <a:schemeClr val="tx1"/>
                          </a:solidFill>
                        </a:rPr>
                        <a:t>$0.6</a:t>
                      </a:r>
                    </a:p>
                  </a:txBody>
                  <a:tcPr anchor="ctr"/>
                </a:tc>
                <a:extLst>
                  <a:ext uri="{0D108BD9-81ED-4DB2-BD59-A6C34878D82A}">
                    <a16:rowId xmlns:a16="http://schemas.microsoft.com/office/drawing/2014/main" val="2517240232"/>
                  </a:ext>
                </a:extLst>
              </a:tr>
            </a:tbl>
          </a:graphicData>
        </a:graphic>
      </p:graphicFrame>
      <p:graphicFrame>
        <p:nvGraphicFramePr>
          <p:cNvPr id="5" name="Table 4">
            <a:extLst>
              <a:ext uri="{FF2B5EF4-FFF2-40B4-BE49-F238E27FC236}">
                <a16:creationId xmlns:a16="http://schemas.microsoft.com/office/drawing/2014/main" id="{7DE3A497-3C3D-13E5-3766-CE08A55A9DF0}"/>
              </a:ext>
            </a:extLst>
          </p:cNvPr>
          <p:cNvGraphicFramePr>
            <a:graphicFrameLocks noGrp="1"/>
          </p:cNvGraphicFramePr>
          <p:nvPr>
            <p:extLst>
              <p:ext uri="{D42A27DB-BD31-4B8C-83A1-F6EECF244321}">
                <p14:modId xmlns:p14="http://schemas.microsoft.com/office/powerpoint/2010/main" val="2314039116"/>
              </p:ext>
            </p:extLst>
          </p:nvPr>
        </p:nvGraphicFramePr>
        <p:xfrm>
          <a:off x="281270" y="4382508"/>
          <a:ext cx="5486400" cy="1737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08656301"/>
                    </a:ext>
                  </a:extLst>
                </a:gridCol>
                <a:gridCol w="914400">
                  <a:extLst>
                    <a:ext uri="{9D8B030D-6E8A-4147-A177-3AD203B41FA5}">
                      <a16:colId xmlns:a16="http://schemas.microsoft.com/office/drawing/2014/main" val="2936564709"/>
                    </a:ext>
                  </a:extLst>
                </a:gridCol>
                <a:gridCol w="914400">
                  <a:extLst>
                    <a:ext uri="{9D8B030D-6E8A-4147-A177-3AD203B41FA5}">
                      <a16:colId xmlns:a16="http://schemas.microsoft.com/office/drawing/2014/main" val="3988052958"/>
                    </a:ext>
                  </a:extLst>
                </a:gridCol>
                <a:gridCol w="914400">
                  <a:extLst>
                    <a:ext uri="{9D8B030D-6E8A-4147-A177-3AD203B41FA5}">
                      <a16:colId xmlns:a16="http://schemas.microsoft.com/office/drawing/2014/main" val="3141273372"/>
                    </a:ext>
                  </a:extLst>
                </a:gridCol>
              </a:tblGrid>
              <a:tr h="262838">
                <a:tc gridSpan="4">
                  <a:txBody>
                    <a:bodyPr/>
                    <a:lstStyle/>
                    <a:p>
                      <a:pPr algn="ctr"/>
                      <a:r>
                        <a:rPr lang="en-US" sz="1400" u="sng" dirty="0">
                          <a:solidFill>
                            <a:schemeClr val="tx1"/>
                          </a:solidFill>
                        </a:rPr>
                        <a:t>Six Months Ended June 30, 2024</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5159128"/>
                  </a:ext>
                </a:extLst>
              </a:tr>
              <a:tr h="262838">
                <a:tc>
                  <a:txBody>
                    <a:bodyPr/>
                    <a:lstStyle/>
                    <a:p>
                      <a:endParaRPr lang="en-US" sz="1400" dirty="0"/>
                    </a:p>
                  </a:txBody>
                  <a:tcPr>
                    <a:solidFill>
                      <a:srgbClr val="003865"/>
                    </a:solidFill>
                  </a:tcPr>
                </a:tc>
                <a:tc>
                  <a:txBody>
                    <a:bodyPr/>
                    <a:lstStyle/>
                    <a:p>
                      <a:pPr algn="ctr"/>
                      <a:r>
                        <a:rPr lang="en-US" sz="1400" b="1" u="sng" dirty="0">
                          <a:solidFill>
                            <a:schemeClr val="bg1"/>
                          </a:solidFill>
                        </a:rPr>
                        <a:t>Surgical</a:t>
                      </a:r>
                    </a:p>
                  </a:txBody>
                  <a:tcPr>
                    <a:solidFill>
                      <a:srgbClr val="003865"/>
                    </a:solidFill>
                  </a:tcPr>
                </a:tc>
                <a:tc>
                  <a:txBody>
                    <a:bodyPr/>
                    <a:lstStyle/>
                    <a:p>
                      <a:pPr algn="ctr"/>
                      <a:r>
                        <a:rPr lang="en-US" sz="1400" b="1" u="sng" dirty="0">
                          <a:solidFill>
                            <a:schemeClr val="bg1"/>
                          </a:solidFill>
                        </a:rPr>
                        <a:t>THP</a:t>
                      </a:r>
                    </a:p>
                  </a:txBody>
                  <a:tcPr>
                    <a:solidFill>
                      <a:srgbClr val="003865"/>
                    </a:solidFill>
                  </a:tcPr>
                </a:tc>
                <a:tc>
                  <a:txBody>
                    <a:bodyPr/>
                    <a:lstStyle/>
                    <a:p>
                      <a:pPr algn="ctr"/>
                      <a:r>
                        <a:rPr lang="en-US" sz="1400" b="1" u="sng" dirty="0">
                          <a:solidFill>
                            <a:schemeClr val="bg1"/>
                          </a:solidFill>
                        </a:rPr>
                        <a:t>Total</a:t>
                      </a:r>
                    </a:p>
                  </a:txBody>
                  <a:tcPr>
                    <a:solidFill>
                      <a:srgbClr val="003865"/>
                    </a:solidFill>
                  </a:tcPr>
                </a:tc>
                <a:extLst>
                  <a:ext uri="{0D108BD9-81ED-4DB2-BD59-A6C34878D82A}">
                    <a16:rowId xmlns:a16="http://schemas.microsoft.com/office/drawing/2014/main" val="624984548"/>
                  </a:ext>
                </a:extLst>
              </a:tr>
              <a:tr h="262838">
                <a:tc>
                  <a:txBody>
                    <a:bodyPr/>
                    <a:lstStyle/>
                    <a:p>
                      <a:pPr algn="l"/>
                      <a:r>
                        <a:rPr lang="en-US" sz="1400" dirty="0">
                          <a:solidFill>
                            <a:schemeClr val="tx1"/>
                          </a:solidFill>
                        </a:rPr>
                        <a:t>Net Revenue</a:t>
                      </a:r>
                    </a:p>
                  </a:txBody>
                  <a:tcPr anchor="ctr"/>
                </a:tc>
                <a:tc>
                  <a:txBody>
                    <a:bodyPr/>
                    <a:lstStyle/>
                    <a:p>
                      <a:pPr algn="ctr"/>
                      <a:r>
                        <a:rPr lang="en-US" sz="1400" dirty="0">
                          <a:solidFill>
                            <a:schemeClr val="tx1"/>
                          </a:solidFill>
                        </a:rPr>
                        <a:t>$38.7</a:t>
                      </a:r>
                    </a:p>
                  </a:txBody>
                  <a:tcPr anchor="ctr"/>
                </a:tc>
                <a:tc>
                  <a:txBody>
                    <a:bodyPr/>
                    <a:lstStyle/>
                    <a:p>
                      <a:pPr algn="ctr"/>
                      <a:r>
                        <a:rPr lang="en-US" sz="14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$38.7</a:t>
                      </a:r>
                    </a:p>
                  </a:txBody>
                  <a:tcPr anchor="ctr"/>
                </a:tc>
                <a:extLst>
                  <a:ext uri="{0D108BD9-81ED-4DB2-BD59-A6C34878D82A}">
                    <a16:rowId xmlns:a16="http://schemas.microsoft.com/office/drawing/2014/main" val="1912793068"/>
                  </a:ext>
                </a:extLst>
              </a:tr>
              <a:tr h="262838">
                <a:tc>
                  <a:txBody>
                    <a:bodyPr/>
                    <a:lstStyle/>
                    <a:p>
                      <a:pPr algn="l"/>
                      <a:r>
                        <a:rPr lang="en-US" sz="1400" dirty="0">
                          <a:solidFill>
                            <a:schemeClr val="tx1"/>
                          </a:solidFill>
                        </a:rPr>
                        <a:t>Net loss</a:t>
                      </a:r>
                    </a:p>
                  </a:txBody>
                  <a:tcPr anchor="ctr"/>
                </a:tc>
                <a:tc>
                  <a:txBody>
                    <a:bodyPr/>
                    <a:lstStyle/>
                    <a:p>
                      <a:pPr algn="ctr"/>
                      <a:r>
                        <a:rPr lang="en-US" sz="1400" dirty="0">
                          <a:solidFill>
                            <a:schemeClr val="tx1"/>
                          </a:solidFill>
                        </a:rPr>
                        <a:t>$(2.7)</a:t>
                      </a:r>
                    </a:p>
                  </a:txBody>
                  <a:tcPr anchor="ctr"/>
                </a:tc>
                <a:tc>
                  <a:txBody>
                    <a:bodyPr/>
                    <a:lstStyle/>
                    <a:p>
                      <a:pPr algn="ctr"/>
                      <a:r>
                        <a:rPr lang="en-US" sz="1400" dirty="0">
                          <a:solidFill>
                            <a:schemeClr val="tx1"/>
                          </a:solidFill>
                        </a:rPr>
                        <a:t>$(2.6)</a:t>
                      </a:r>
                    </a:p>
                  </a:txBody>
                  <a:tcPr anchor="ctr"/>
                </a:tc>
                <a:tc>
                  <a:txBody>
                    <a:bodyPr/>
                    <a:lstStyle/>
                    <a:p>
                      <a:pPr algn="ctr"/>
                      <a:r>
                        <a:rPr lang="en-US" sz="1400" dirty="0">
                          <a:solidFill>
                            <a:schemeClr val="tx1"/>
                          </a:solidFill>
                        </a:rPr>
                        <a:t>$(5.3)</a:t>
                      </a:r>
                    </a:p>
                  </a:txBody>
                  <a:tcPr anchor="ctr"/>
                </a:tc>
                <a:extLst>
                  <a:ext uri="{0D108BD9-81ED-4DB2-BD59-A6C34878D82A}">
                    <a16:rowId xmlns:a16="http://schemas.microsoft.com/office/drawing/2014/main" val="3064065122"/>
                  </a:ext>
                </a:extLst>
              </a:tr>
              <a:tr h="262838">
                <a:tc>
                  <a:txBody>
                    <a:bodyPr/>
                    <a:lstStyle/>
                    <a:p>
                      <a:pPr algn="l"/>
                      <a:r>
                        <a:rPr lang="en-US" sz="1400" kern="1200" dirty="0">
                          <a:solidFill>
                            <a:schemeClr val="dk1"/>
                          </a:solidFill>
                          <a:latin typeface="+mn-lt"/>
                          <a:ea typeface="+mn-ea"/>
                          <a:cs typeface="+mn-cs"/>
                        </a:rPr>
                        <a:t>Segment EBITDA / Adjusted EBITDA (consolidated)</a:t>
                      </a:r>
                      <a:r>
                        <a:rPr lang="en-US" sz="1400" kern="1200" baseline="30000" dirty="0">
                          <a:solidFill>
                            <a:schemeClr val="dk1"/>
                          </a:solidFill>
                          <a:latin typeface="+mn-lt"/>
                          <a:ea typeface="+mn-ea"/>
                          <a:cs typeface="+mn-cs"/>
                        </a:rPr>
                        <a:t>(1)</a:t>
                      </a:r>
                      <a:endParaRPr 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$(1.6)</a:t>
                      </a:r>
                    </a:p>
                  </a:txBody>
                  <a:tcPr anchor="ctr"/>
                </a:tc>
                <a:tc>
                  <a:txBody>
                    <a:bodyPr/>
                    <a:lstStyle/>
                    <a:p>
                      <a:pPr algn="ctr"/>
                      <a:r>
                        <a:rPr lang="en-US" sz="1400" dirty="0">
                          <a:solidFill>
                            <a:schemeClr val="tx1"/>
                          </a:solidFill>
                        </a:rPr>
                        <a:t>$0.9</a:t>
                      </a:r>
                    </a:p>
                  </a:txBody>
                  <a:tcPr anchor="ctr"/>
                </a:tc>
                <a:extLst>
                  <a:ext uri="{0D108BD9-81ED-4DB2-BD59-A6C34878D82A}">
                    <a16:rowId xmlns:a16="http://schemas.microsoft.com/office/drawing/2014/main" val="2517240232"/>
                  </a:ext>
                </a:extLst>
              </a:tr>
            </a:tbl>
          </a:graphicData>
        </a:graphic>
      </p:graphicFrame>
      <p:graphicFrame>
        <p:nvGraphicFramePr>
          <p:cNvPr id="3" name="Table 2">
            <a:extLst>
              <a:ext uri="{FF2B5EF4-FFF2-40B4-BE49-F238E27FC236}">
                <a16:creationId xmlns:a16="http://schemas.microsoft.com/office/drawing/2014/main" id="{59111B78-2618-7886-B52A-E9C9DE497A49}"/>
              </a:ext>
            </a:extLst>
          </p:cNvPr>
          <p:cNvGraphicFramePr>
            <a:graphicFrameLocks noGrp="1"/>
          </p:cNvGraphicFramePr>
          <p:nvPr>
            <p:extLst>
              <p:ext uri="{D42A27DB-BD31-4B8C-83A1-F6EECF244321}">
                <p14:modId xmlns:p14="http://schemas.microsoft.com/office/powerpoint/2010/main" val="901508131"/>
              </p:ext>
            </p:extLst>
          </p:nvPr>
        </p:nvGraphicFramePr>
        <p:xfrm>
          <a:off x="6116322" y="2308265"/>
          <a:ext cx="5486400" cy="1737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08656301"/>
                    </a:ext>
                  </a:extLst>
                </a:gridCol>
                <a:gridCol w="914400">
                  <a:extLst>
                    <a:ext uri="{9D8B030D-6E8A-4147-A177-3AD203B41FA5}">
                      <a16:colId xmlns:a16="http://schemas.microsoft.com/office/drawing/2014/main" val="2936564709"/>
                    </a:ext>
                  </a:extLst>
                </a:gridCol>
                <a:gridCol w="914400">
                  <a:extLst>
                    <a:ext uri="{9D8B030D-6E8A-4147-A177-3AD203B41FA5}">
                      <a16:colId xmlns:a16="http://schemas.microsoft.com/office/drawing/2014/main" val="3988052958"/>
                    </a:ext>
                  </a:extLst>
                </a:gridCol>
                <a:gridCol w="914400">
                  <a:extLst>
                    <a:ext uri="{9D8B030D-6E8A-4147-A177-3AD203B41FA5}">
                      <a16:colId xmlns:a16="http://schemas.microsoft.com/office/drawing/2014/main" val="3141273372"/>
                    </a:ext>
                  </a:extLst>
                </a:gridCol>
              </a:tblGrid>
              <a:tr h="262838">
                <a:tc gridSpan="4">
                  <a:txBody>
                    <a:bodyPr/>
                    <a:lstStyle/>
                    <a:p>
                      <a:pPr algn="ctr"/>
                      <a:r>
                        <a:rPr lang="en-US" sz="1400" u="sng" dirty="0">
                          <a:solidFill>
                            <a:schemeClr val="tx1"/>
                          </a:solidFill>
                        </a:rPr>
                        <a:t>Three Months Ended June 30, 2023</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5159128"/>
                  </a:ext>
                </a:extLst>
              </a:tr>
              <a:tr h="262838">
                <a:tc>
                  <a:txBody>
                    <a:bodyPr/>
                    <a:lstStyle/>
                    <a:p>
                      <a:endParaRPr lang="en-US" sz="1400" dirty="0"/>
                    </a:p>
                  </a:txBody>
                  <a:tcPr>
                    <a:solidFill>
                      <a:srgbClr val="003865"/>
                    </a:solidFill>
                  </a:tcPr>
                </a:tc>
                <a:tc>
                  <a:txBody>
                    <a:bodyPr/>
                    <a:lstStyle/>
                    <a:p>
                      <a:pPr algn="ctr"/>
                      <a:r>
                        <a:rPr lang="en-US" sz="1400" b="1" u="sng" dirty="0">
                          <a:solidFill>
                            <a:schemeClr val="bg1"/>
                          </a:solidFill>
                        </a:rPr>
                        <a:t>Surgical</a:t>
                      </a:r>
                    </a:p>
                  </a:txBody>
                  <a:tcPr>
                    <a:solidFill>
                      <a:srgbClr val="003865"/>
                    </a:solidFill>
                  </a:tcPr>
                </a:tc>
                <a:tc>
                  <a:txBody>
                    <a:bodyPr/>
                    <a:lstStyle/>
                    <a:p>
                      <a:pPr algn="ctr"/>
                      <a:r>
                        <a:rPr lang="en-US" sz="1400" b="1" u="sng" dirty="0">
                          <a:solidFill>
                            <a:schemeClr val="bg1"/>
                          </a:solidFill>
                        </a:rPr>
                        <a:t>THP</a:t>
                      </a:r>
                    </a:p>
                  </a:txBody>
                  <a:tcPr>
                    <a:solidFill>
                      <a:srgbClr val="003865"/>
                    </a:solidFill>
                  </a:tcPr>
                </a:tc>
                <a:tc>
                  <a:txBody>
                    <a:bodyPr/>
                    <a:lstStyle/>
                    <a:p>
                      <a:pPr algn="ctr"/>
                      <a:r>
                        <a:rPr lang="en-US" sz="1400" b="1" u="sng" dirty="0">
                          <a:solidFill>
                            <a:schemeClr val="bg1"/>
                          </a:solidFill>
                        </a:rPr>
                        <a:t>Total</a:t>
                      </a:r>
                    </a:p>
                  </a:txBody>
                  <a:tcPr>
                    <a:solidFill>
                      <a:srgbClr val="003865"/>
                    </a:solidFill>
                  </a:tcPr>
                </a:tc>
                <a:extLst>
                  <a:ext uri="{0D108BD9-81ED-4DB2-BD59-A6C34878D82A}">
                    <a16:rowId xmlns:a16="http://schemas.microsoft.com/office/drawing/2014/main" val="624984548"/>
                  </a:ext>
                </a:extLst>
              </a:tr>
              <a:tr h="262838">
                <a:tc>
                  <a:txBody>
                    <a:bodyPr/>
                    <a:lstStyle/>
                    <a:p>
                      <a:r>
                        <a:rPr lang="en-US" sz="1400" dirty="0">
                          <a:solidFill>
                            <a:schemeClr val="tx1"/>
                          </a:solidFill>
                        </a:rPr>
                        <a:t>Net Revenue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$15.8</a:t>
                      </a:r>
                    </a:p>
                  </a:txBody>
                  <a:tcPr/>
                </a:tc>
                <a:tc>
                  <a:txBody>
                    <a:bodyPr/>
                    <a:lstStyle/>
                    <a:p>
                      <a:pPr algn="ctr"/>
                      <a:r>
                        <a:rPr lang="en-US" sz="1400" dirty="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$15.8</a:t>
                      </a:r>
                    </a:p>
                  </a:txBody>
                  <a:tcPr/>
                </a:tc>
                <a:extLst>
                  <a:ext uri="{0D108BD9-81ED-4DB2-BD59-A6C34878D82A}">
                    <a16:rowId xmlns:a16="http://schemas.microsoft.com/office/drawing/2014/main" val="1912793068"/>
                  </a:ext>
                </a:extLst>
              </a:tr>
              <a:tr h="262838">
                <a:tc>
                  <a:txBody>
                    <a:bodyPr/>
                    <a:lstStyle/>
                    <a:p>
                      <a:r>
                        <a:rPr lang="en-US" sz="1400" dirty="0">
                          <a:solidFill>
                            <a:schemeClr val="tx1"/>
                          </a:solidFill>
                        </a:rPr>
                        <a:t>Net income (loss)</a:t>
                      </a:r>
                    </a:p>
                  </a:txBody>
                  <a:tcPr/>
                </a:tc>
                <a:tc>
                  <a:txBody>
                    <a:bodyPr/>
                    <a:lstStyle/>
                    <a:p>
                      <a:pPr algn="ctr"/>
                      <a:r>
                        <a:rPr lang="en-US" sz="1400" dirty="0">
                          <a:solidFill>
                            <a:schemeClr val="tx1"/>
                          </a:solidFill>
                        </a:rPr>
                        <a:t>$0.1</a:t>
                      </a:r>
                    </a:p>
                  </a:txBody>
                  <a:tcPr/>
                </a:tc>
                <a:tc>
                  <a:txBody>
                    <a:bodyPr/>
                    <a:lstStyle/>
                    <a:p>
                      <a:pPr algn="ctr"/>
                      <a:r>
                        <a:rPr lang="en-US" sz="1400" dirty="0">
                          <a:solidFill>
                            <a:schemeClr val="tx1"/>
                          </a:solidFill>
                        </a:rPr>
                        <a:t>$(2.0)</a:t>
                      </a:r>
                    </a:p>
                  </a:txBody>
                  <a:tcPr/>
                </a:tc>
                <a:tc>
                  <a:txBody>
                    <a:bodyPr/>
                    <a:lstStyle/>
                    <a:p>
                      <a:pPr algn="ctr"/>
                      <a:r>
                        <a:rPr lang="en-US" sz="1400" dirty="0">
                          <a:solidFill>
                            <a:schemeClr val="tx1"/>
                          </a:solidFill>
                        </a:rPr>
                        <a:t>$(1.9)</a:t>
                      </a:r>
                    </a:p>
                  </a:txBody>
                  <a:tcPr/>
                </a:tc>
                <a:extLst>
                  <a:ext uri="{0D108BD9-81ED-4DB2-BD59-A6C34878D82A}">
                    <a16:rowId xmlns:a16="http://schemas.microsoft.com/office/drawing/2014/main" val="3064065122"/>
                  </a:ext>
                </a:extLst>
              </a:tr>
              <a:tr h="262838">
                <a:tc>
                  <a:txBody>
                    <a:bodyPr/>
                    <a:lstStyle/>
                    <a:p>
                      <a:pPr algn="l"/>
                      <a:r>
                        <a:rPr lang="en-US" sz="1400" kern="1200" dirty="0">
                          <a:solidFill>
                            <a:schemeClr val="dk1"/>
                          </a:solidFill>
                          <a:latin typeface="+mn-lt"/>
                          <a:ea typeface="+mn-ea"/>
                          <a:cs typeface="+mn-cs"/>
                        </a:rPr>
                        <a:t>Segment EBITDA / Adjusted EBITDA (consolidated)</a:t>
                      </a:r>
                      <a:r>
                        <a:rPr lang="en-US" sz="1400" kern="1200" baseline="30000" dirty="0">
                          <a:solidFill>
                            <a:schemeClr val="dk1"/>
                          </a:solidFill>
                          <a:latin typeface="+mn-lt"/>
                          <a:ea typeface="+mn-ea"/>
                          <a:cs typeface="+mn-cs"/>
                        </a:rPr>
                        <a:t>(1)</a:t>
                      </a:r>
                      <a:endParaRPr 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$(1.4)</a:t>
                      </a:r>
                    </a:p>
                  </a:txBody>
                  <a:tcPr anchor="ctr"/>
                </a:tc>
                <a:tc>
                  <a:txBody>
                    <a:bodyPr/>
                    <a:lstStyle/>
                    <a:p>
                      <a:pPr algn="ctr"/>
                      <a:r>
                        <a:rPr lang="en-US" sz="1400" dirty="0">
                          <a:solidFill>
                            <a:schemeClr val="tx1"/>
                          </a:solidFill>
                        </a:rPr>
                        <a:t>$(0.3)</a:t>
                      </a:r>
                    </a:p>
                  </a:txBody>
                  <a:tcPr anchor="ctr"/>
                </a:tc>
                <a:extLst>
                  <a:ext uri="{0D108BD9-81ED-4DB2-BD59-A6C34878D82A}">
                    <a16:rowId xmlns:a16="http://schemas.microsoft.com/office/drawing/2014/main" val="2517240232"/>
                  </a:ext>
                </a:extLst>
              </a:tr>
            </a:tbl>
          </a:graphicData>
        </a:graphic>
      </p:graphicFrame>
      <p:graphicFrame>
        <p:nvGraphicFramePr>
          <p:cNvPr id="6" name="Table 5">
            <a:extLst>
              <a:ext uri="{FF2B5EF4-FFF2-40B4-BE49-F238E27FC236}">
                <a16:creationId xmlns:a16="http://schemas.microsoft.com/office/drawing/2014/main" id="{55E28537-8450-AAF4-21E8-D6613D0C3E30}"/>
              </a:ext>
            </a:extLst>
          </p:cNvPr>
          <p:cNvGraphicFramePr>
            <a:graphicFrameLocks noGrp="1"/>
          </p:cNvGraphicFramePr>
          <p:nvPr>
            <p:extLst>
              <p:ext uri="{D42A27DB-BD31-4B8C-83A1-F6EECF244321}">
                <p14:modId xmlns:p14="http://schemas.microsoft.com/office/powerpoint/2010/main" val="1986345752"/>
              </p:ext>
            </p:extLst>
          </p:nvPr>
        </p:nvGraphicFramePr>
        <p:xfrm>
          <a:off x="6116322" y="4357109"/>
          <a:ext cx="5486400" cy="1737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08656301"/>
                    </a:ext>
                  </a:extLst>
                </a:gridCol>
                <a:gridCol w="914400">
                  <a:extLst>
                    <a:ext uri="{9D8B030D-6E8A-4147-A177-3AD203B41FA5}">
                      <a16:colId xmlns:a16="http://schemas.microsoft.com/office/drawing/2014/main" val="2936564709"/>
                    </a:ext>
                  </a:extLst>
                </a:gridCol>
                <a:gridCol w="914400">
                  <a:extLst>
                    <a:ext uri="{9D8B030D-6E8A-4147-A177-3AD203B41FA5}">
                      <a16:colId xmlns:a16="http://schemas.microsoft.com/office/drawing/2014/main" val="3988052958"/>
                    </a:ext>
                  </a:extLst>
                </a:gridCol>
                <a:gridCol w="914400">
                  <a:extLst>
                    <a:ext uri="{9D8B030D-6E8A-4147-A177-3AD203B41FA5}">
                      <a16:colId xmlns:a16="http://schemas.microsoft.com/office/drawing/2014/main" val="3141273372"/>
                    </a:ext>
                  </a:extLst>
                </a:gridCol>
              </a:tblGrid>
              <a:tr h="262838">
                <a:tc gridSpan="4">
                  <a:txBody>
                    <a:bodyPr/>
                    <a:lstStyle/>
                    <a:p>
                      <a:pPr algn="ctr"/>
                      <a:r>
                        <a:rPr lang="en-US" sz="1400" u="sng" dirty="0">
                          <a:solidFill>
                            <a:schemeClr val="tx1"/>
                          </a:solidFill>
                        </a:rPr>
                        <a:t>Six Months Ended June 30, 2023</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5159128"/>
                  </a:ext>
                </a:extLst>
              </a:tr>
              <a:tr h="262838">
                <a:tc>
                  <a:txBody>
                    <a:bodyPr/>
                    <a:lstStyle/>
                    <a:p>
                      <a:endParaRPr lang="en-US" sz="1400" dirty="0">
                        <a:solidFill>
                          <a:schemeClr val="bg1"/>
                        </a:solidFill>
                      </a:endParaRPr>
                    </a:p>
                  </a:txBody>
                  <a:tcPr>
                    <a:solidFill>
                      <a:srgbClr val="003865"/>
                    </a:solidFill>
                  </a:tcPr>
                </a:tc>
                <a:tc>
                  <a:txBody>
                    <a:bodyPr/>
                    <a:lstStyle/>
                    <a:p>
                      <a:pPr algn="ctr"/>
                      <a:r>
                        <a:rPr lang="en-US" sz="1400" b="1" u="sng" dirty="0">
                          <a:solidFill>
                            <a:schemeClr val="bg1"/>
                          </a:solidFill>
                        </a:rPr>
                        <a:t>Surgical</a:t>
                      </a:r>
                    </a:p>
                  </a:txBody>
                  <a:tcPr>
                    <a:solidFill>
                      <a:srgbClr val="003865"/>
                    </a:solidFill>
                  </a:tcPr>
                </a:tc>
                <a:tc>
                  <a:txBody>
                    <a:bodyPr/>
                    <a:lstStyle/>
                    <a:p>
                      <a:pPr algn="ctr"/>
                      <a:r>
                        <a:rPr lang="en-US" sz="1400" b="1" u="sng" dirty="0">
                          <a:solidFill>
                            <a:schemeClr val="bg1"/>
                          </a:solidFill>
                        </a:rPr>
                        <a:t>THP</a:t>
                      </a:r>
                    </a:p>
                  </a:txBody>
                  <a:tcPr>
                    <a:solidFill>
                      <a:srgbClr val="003865"/>
                    </a:solidFill>
                  </a:tcPr>
                </a:tc>
                <a:tc>
                  <a:txBody>
                    <a:bodyPr/>
                    <a:lstStyle/>
                    <a:p>
                      <a:pPr algn="ctr"/>
                      <a:r>
                        <a:rPr lang="en-US" sz="1400" b="1" u="sng" dirty="0">
                          <a:solidFill>
                            <a:schemeClr val="bg1"/>
                          </a:solidFill>
                        </a:rPr>
                        <a:t>Total</a:t>
                      </a:r>
                    </a:p>
                  </a:txBody>
                  <a:tcPr>
                    <a:solidFill>
                      <a:srgbClr val="003865"/>
                    </a:solidFill>
                  </a:tcPr>
                </a:tc>
                <a:extLst>
                  <a:ext uri="{0D108BD9-81ED-4DB2-BD59-A6C34878D82A}">
                    <a16:rowId xmlns:a16="http://schemas.microsoft.com/office/drawing/2014/main" val="624984548"/>
                  </a:ext>
                </a:extLst>
              </a:tr>
              <a:tr h="262838">
                <a:tc>
                  <a:txBody>
                    <a:bodyPr/>
                    <a:lstStyle/>
                    <a:p>
                      <a:r>
                        <a:rPr lang="en-US" sz="1400" dirty="0">
                          <a:solidFill>
                            <a:schemeClr val="tx1"/>
                          </a:solidFill>
                        </a:rPr>
                        <a:t>Net Revenue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$31.3</a:t>
                      </a:r>
                    </a:p>
                  </a:txBody>
                  <a:tcPr anchor="ctr"/>
                </a:tc>
                <a:tc>
                  <a:txBody>
                    <a:bodyPr/>
                    <a:lstStyle/>
                    <a:p>
                      <a:pPr algn="ctr"/>
                      <a:r>
                        <a:rPr lang="en-US" sz="14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$31.3</a:t>
                      </a:r>
                    </a:p>
                  </a:txBody>
                  <a:tcPr anchor="ctr"/>
                </a:tc>
                <a:extLst>
                  <a:ext uri="{0D108BD9-81ED-4DB2-BD59-A6C34878D82A}">
                    <a16:rowId xmlns:a16="http://schemas.microsoft.com/office/drawing/2014/main" val="1912793068"/>
                  </a:ext>
                </a:extLst>
              </a:tr>
              <a:tr h="262838">
                <a:tc>
                  <a:txBody>
                    <a:bodyPr/>
                    <a:lstStyle/>
                    <a:p>
                      <a:r>
                        <a:rPr lang="en-US" sz="1400" dirty="0">
                          <a:solidFill>
                            <a:schemeClr val="tx1"/>
                          </a:solidFill>
                        </a:rPr>
                        <a:t>Net income (loss)</a:t>
                      </a:r>
                    </a:p>
                  </a:txBody>
                  <a:tcPr/>
                </a:tc>
                <a:tc>
                  <a:txBody>
                    <a:bodyPr/>
                    <a:lstStyle/>
                    <a:p>
                      <a:pPr algn="ctr"/>
                      <a:r>
                        <a:rPr lang="en-US" sz="1400" dirty="0">
                          <a:solidFill>
                            <a:schemeClr val="tx1"/>
                          </a:solidFill>
                        </a:rPr>
                        <a:t>$0.6</a:t>
                      </a:r>
                    </a:p>
                  </a:txBody>
                  <a:tcPr anchor="ctr"/>
                </a:tc>
                <a:tc>
                  <a:txBody>
                    <a:bodyPr/>
                    <a:lstStyle/>
                    <a:p>
                      <a:pPr algn="ctr"/>
                      <a:r>
                        <a:rPr lang="en-US" sz="1400" dirty="0">
                          <a:solidFill>
                            <a:schemeClr val="tx1"/>
                          </a:solidFill>
                        </a:rPr>
                        <a:t>$(3.7)</a:t>
                      </a:r>
                    </a:p>
                  </a:txBody>
                  <a:tcPr anchor="ctr"/>
                </a:tc>
                <a:tc>
                  <a:txBody>
                    <a:bodyPr/>
                    <a:lstStyle/>
                    <a:p>
                      <a:pPr algn="ctr"/>
                      <a:r>
                        <a:rPr lang="en-US" sz="1400" dirty="0">
                          <a:solidFill>
                            <a:schemeClr val="tx1"/>
                          </a:solidFill>
                        </a:rPr>
                        <a:t>$(3.1)</a:t>
                      </a:r>
                    </a:p>
                  </a:txBody>
                  <a:tcPr anchor="ctr"/>
                </a:tc>
                <a:extLst>
                  <a:ext uri="{0D108BD9-81ED-4DB2-BD59-A6C34878D82A}">
                    <a16:rowId xmlns:a16="http://schemas.microsoft.com/office/drawing/2014/main" val="3064065122"/>
                  </a:ext>
                </a:extLst>
              </a:tr>
              <a:tr h="262838">
                <a:tc>
                  <a:txBody>
                    <a:bodyPr/>
                    <a:lstStyle/>
                    <a:p>
                      <a:r>
                        <a:rPr lang="en-US" sz="1400" kern="1200" dirty="0">
                          <a:solidFill>
                            <a:schemeClr val="dk1"/>
                          </a:solidFill>
                          <a:latin typeface="+mn-lt"/>
                          <a:ea typeface="+mn-ea"/>
                          <a:cs typeface="+mn-cs"/>
                        </a:rPr>
                        <a:t>Segment EBITDA / Adjusted EBITDA (consolidated)</a:t>
                      </a:r>
                      <a:r>
                        <a:rPr lang="en-US" sz="1400" kern="1200" baseline="30000" dirty="0">
                          <a:solidFill>
                            <a:schemeClr val="dk1"/>
                          </a:solidFill>
                          <a:latin typeface="+mn-lt"/>
                          <a:ea typeface="+mn-ea"/>
                          <a:cs typeface="+mn-cs"/>
                        </a:rPr>
                        <a:t>(1)</a:t>
                      </a:r>
                      <a:endParaRPr lang="en-US"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$(3.0)</a:t>
                      </a:r>
                    </a:p>
                  </a:txBody>
                  <a:tcPr anchor="ctr"/>
                </a:tc>
                <a:tc>
                  <a:txBody>
                    <a:bodyPr/>
                    <a:lstStyle/>
                    <a:p>
                      <a:pPr algn="ctr"/>
                      <a:r>
                        <a:rPr lang="en-US" sz="1400" dirty="0">
                          <a:solidFill>
                            <a:schemeClr val="tx1"/>
                          </a:solidFill>
                        </a:rPr>
                        <a:t>$(0.6)</a:t>
                      </a:r>
                    </a:p>
                  </a:txBody>
                  <a:tcPr anchor="ctr"/>
                </a:tc>
                <a:extLst>
                  <a:ext uri="{0D108BD9-81ED-4DB2-BD59-A6C34878D82A}">
                    <a16:rowId xmlns:a16="http://schemas.microsoft.com/office/drawing/2014/main" val="2517240232"/>
                  </a:ext>
                </a:extLst>
              </a:tr>
            </a:tbl>
          </a:graphicData>
        </a:graphic>
      </p:graphicFrame>
      <p:sp>
        <p:nvSpPr>
          <p:cNvPr id="7" name="TextBox 6">
            <a:extLst>
              <a:ext uri="{FF2B5EF4-FFF2-40B4-BE49-F238E27FC236}">
                <a16:creationId xmlns:a16="http://schemas.microsoft.com/office/drawing/2014/main" id="{A4A76413-5F16-0D01-62B1-043003F2B2B7}"/>
              </a:ext>
            </a:extLst>
          </p:cNvPr>
          <p:cNvSpPr txBox="1"/>
          <p:nvPr/>
        </p:nvSpPr>
        <p:spPr>
          <a:xfrm>
            <a:off x="449179" y="6395169"/>
            <a:ext cx="11293642" cy="230832"/>
          </a:xfrm>
          <a:prstGeom prst="rect">
            <a:avLst/>
          </a:prstGeom>
          <a:noFill/>
        </p:spPr>
        <p:txBody>
          <a:bodyPr wrap="square">
            <a:spAutoFit/>
          </a:bodyPr>
          <a:lstStyle/>
          <a:p>
            <a:pPr marL="228600" indent="-228600">
              <a:buFontTx/>
              <a:buAutoNum type="arabicParenBoth"/>
              <a:defRPr/>
            </a:pPr>
            <a:r>
              <a:rPr lang="en-US" sz="900" dirty="0">
                <a:latin typeface="+mj-lt"/>
              </a:rPr>
              <a:t>Adjusted EBITDA and Segment EBITDA are non-GAAP financial measures. </a:t>
            </a:r>
            <a:r>
              <a:rPr kumimoji="0" lang="en-US" sz="900" b="0" i="0" u="none" strike="noStrike" kern="1200" cap="none" spc="0" normalizeH="0" baseline="0" noProof="0" dirty="0">
                <a:ln>
                  <a:noFill/>
                </a:ln>
                <a:effectLst/>
                <a:uLnTx/>
                <a:uFillTx/>
                <a:latin typeface="+mj-lt"/>
                <a:ea typeface="+mn-ea"/>
                <a:cs typeface="+mn-cs"/>
              </a:rPr>
              <a:t>See the discussion and reconciliation in the appendix for additional information.</a:t>
            </a:r>
            <a:endParaRPr lang="en-US" sz="900" dirty="0">
              <a:latin typeface="+mj-lt"/>
            </a:endParaRPr>
          </a:p>
        </p:txBody>
      </p:sp>
    </p:spTree>
    <p:extLst>
      <p:ext uri="{BB962C8B-B14F-4D97-AF65-F5344CB8AC3E}">
        <p14:creationId xmlns:p14="http://schemas.microsoft.com/office/powerpoint/2010/main" val="389926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504C3-5197-D947-F74F-AAE49578E29D}"/>
              </a:ext>
            </a:extLst>
          </p:cNvPr>
          <p:cNvSpPr>
            <a:spLocks noGrp="1"/>
          </p:cNvSpPr>
          <p:nvPr>
            <p:ph idx="1"/>
          </p:nvPr>
        </p:nvSpPr>
        <p:spPr>
          <a:xfrm>
            <a:off x="495300" y="1096962"/>
            <a:ext cx="11201400" cy="5351964"/>
          </a:xfrm>
        </p:spPr>
        <p:txBody>
          <a:bodyPr>
            <a:normAutofit/>
          </a:bodyPr>
          <a:lstStyle/>
          <a:p>
            <a:pPr marL="0" indent="0">
              <a:buClrTx/>
              <a:buNone/>
            </a:pPr>
            <a:r>
              <a:rPr lang="en-US" b="1" dirty="0">
                <a:solidFill>
                  <a:schemeClr val="tx1"/>
                </a:solidFill>
              </a:rPr>
              <a:t>Strategic Rationale</a:t>
            </a:r>
          </a:p>
          <a:p>
            <a:pPr>
              <a:buClrTx/>
            </a:pPr>
            <a:r>
              <a:rPr lang="en-US" dirty="0">
                <a:solidFill>
                  <a:schemeClr val="tx1"/>
                </a:solidFill>
              </a:rPr>
              <a:t>Non-dilutive to equity holders and it provides growth/acquisition capital as well as strengthens our cash position.</a:t>
            </a:r>
          </a:p>
          <a:p>
            <a:pPr>
              <a:buClrTx/>
            </a:pPr>
            <a:r>
              <a:rPr lang="en-US" dirty="0">
                <a:solidFill>
                  <a:schemeClr val="tx1"/>
                </a:solidFill>
              </a:rPr>
              <a:t>Flexible capital that can be drawn at the Company’s option.</a:t>
            </a:r>
          </a:p>
          <a:p>
            <a:pPr>
              <a:buClrTx/>
            </a:pPr>
            <a:r>
              <a:rPr lang="en-US" dirty="0">
                <a:solidFill>
                  <a:schemeClr val="tx1"/>
                </a:solidFill>
              </a:rPr>
              <a:t>Allows for </a:t>
            </a:r>
            <a:r>
              <a:rPr lang="en-US" dirty="0" err="1">
                <a:solidFill>
                  <a:schemeClr val="tx1"/>
                </a:solidFill>
              </a:rPr>
              <a:t>Sanara</a:t>
            </a:r>
            <a:r>
              <a:rPr lang="en-US" dirty="0">
                <a:solidFill>
                  <a:schemeClr val="tx1"/>
                </a:solidFill>
              </a:rPr>
              <a:t> to enter into a separate $10.0 million revolver backed by A/R and inventory. </a:t>
            </a:r>
          </a:p>
          <a:p>
            <a:pPr marL="0" indent="0">
              <a:buClrTx/>
              <a:buNone/>
            </a:pPr>
            <a:endParaRPr lang="en-US" b="1" dirty="0">
              <a:solidFill>
                <a:schemeClr val="tx1"/>
              </a:solidFill>
            </a:endParaRPr>
          </a:p>
          <a:p>
            <a:pPr marL="0" indent="0">
              <a:buClrTx/>
              <a:buNone/>
            </a:pPr>
            <a:r>
              <a:rPr lang="en-US" b="1" dirty="0">
                <a:solidFill>
                  <a:schemeClr val="tx1"/>
                </a:solidFill>
              </a:rPr>
              <a:t>Term Loan Overview</a:t>
            </a:r>
          </a:p>
          <a:p>
            <a:pPr>
              <a:buClrTx/>
            </a:pPr>
            <a:r>
              <a:rPr lang="en-US" dirty="0">
                <a:solidFill>
                  <a:schemeClr val="tx1"/>
                </a:solidFill>
              </a:rPr>
              <a:t>$55 Million in aggregate potential proceeds structured as a senior secured term loan with a five-year term</a:t>
            </a:r>
          </a:p>
          <a:p>
            <a:pPr>
              <a:buClrTx/>
            </a:pPr>
            <a:r>
              <a:rPr lang="en-US" dirty="0">
                <a:solidFill>
                  <a:schemeClr val="tx1"/>
                </a:solidFill>
              </a:rPr>
              <a:t>$15 million drawn at close</a:t>
            </a:r>
          </a:p>
          <a:p>
            <a:pPr>
              <a:buClrTx/>
            </a:pPr>
            <a:r>
              <a:rPr lang="en-US" dirty="0">
                <a:solidFill>
                  <a:schemeClr val="tx1"/>
                </a:solidFill>
              </a:rPr>
              <a:t>Up to $39.8 million available as of June 30, 2024, at </a:t>
            </a:r>
            <a:r>
              <a:rPr lang="en-US" dirty="0" err="1">
                <a:solidFill>
                  <a:schemeClr val="tx1"/>
                </a:solidFill>
              </a:rPr>
              <a:t>Sanara’s</a:t>
            </a:r>
            <a:r>
              <a:rPr lang="en-US" dirty="0">
                <a:solidFill>
                  <a:schemeClr val="tx1"/>
                </a:solidFill>
              </a:rPr>
              <a:t> option, to be drawn before June 30th, 2025</a:t>
            </a:r>
          </a:p>
          <a:p>
            <a:pPr marL="0" indent="0">
              <a:buClrTx/>
              <a:buNone/>
            </a:pPr>
            <a:r>
              <a:rPr lang="en-US" dirty="0">
                <a:solidFill>
                  <a:schemeClr val="tx1"/>
                </a:solidFill>
              </a:rPr>
              <a:t> </a:t>
            </a:r>
            <a:endParaRPr lang="en-US" b="1" dirty="0">
              <a:solidFill>
                <a:schemeClr val="tx1"/>
              </a:solidFill>
            </a:endParaRPr>
          </a:p>
          <a:p>
            <a:pPr marL="0" indent="0">
              <a:buClrTx/>
              <a:buNone/>
            </a:pPr>
            <a:endParaRPr lang="en-US" dirty="0">
              <a:solidFill>
                <a:schemeClr val="tx1"/>
              </a:solidFill>
            </a:endParaRPr>
          </a:p>
        </p:txBody>
      </p:sp>
      <p:sp>
        <p:nvSpPr>
          <p:cNvPr id="3" name="Slide Number Placeholder 2">
            <a:extLst>
              <a:ext uri="{FF2B5EF4-FFF2-40B4-BE49-F238E27FC236}">
                <a16:creationId xmlns:a16="http://schemas.microsoft.com/office/drawing/2014/main" id="{470AC2C5-41D2-A7D1-8E80-C22F613A3E39}"/>
              </a:ext>
            </a:extLst>
          </p:cNvPr>
          <p:cNvSpPr>
            <a:spLocks noGrp="1"/>
          </p:cNvSpPr>
          <p:nvPr>
            <p:ph type="sldNum" sz="quarter" idx="12"/>
          </p:nvPr>
        </p:nvSpPr>
        <p:spPr/>
        <p:txBody>
          <a:bodyPr/>
          <a:lstStyle/>
          <a:p>
            <a:fld id="{622CCB82-594B-CE40-93A6-C43872A15E5A}" type="slidenum">
              <a:rPr lang="en-US" smtClean="0"/>
              <a:t>13</a:t>
            </a:fld>
            <a:endParaRPr lang="en-US" dirty="0"/>
          </a:p>
        </p:txBody>
      </p:sp>
      <p:sp>
        <p:nvSpPr>
          <p:cNvPr id="7" name="Title 5">
            <a:extLst>
              <a:ext uri="{FF2B5EF4-FFF2-40B4-BE49-F238E27FC236}">
                <a16:creationId xmlns:a16="http://schemas.microsoft.com/office/drawing/2014/main" id="{109E13DA-44CE-1E1E-E1AB-797030138DC8}"/>
              </a:ext>
            </a:extLst>
          </p:cNvPr>
          <p:cNvSpPr>
            <a:spLocks noGrp="1"/>
          </p:cNvSpPr>
          <p:nvPr>
            <p:ph type="title"/>
          </p:nvPr>
        </p:nvSpPr>
        <p:spPr>
          <a:xfrm>
            <a:off x="457200" y="183515"/>
            <a:ext cx="9372600" cy="805070"/>
          </a:xfrm>
        </p:spPr>
        <p:txBody>
          <a:bodyPr/>
          <a:lstStyle/>
          <a:p>
            <a:r>
              <a:rPr lang="en-US" dirty="0"/>
              <a:t>CRG Facility</a:t>
            </a:r>
          </a:p>
        </p:txBody>
      </p:sp>
    </p:spTree>
    <p:extLst>
      <p:ext uri="{BB962C8B-B14F-4D97-AF65-F5344CB8AC3E}">
        <p14:creationId xmlns:p14="http://schemas.microsoft.com/office/powerpoint/2010/main" val="87571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B21C4-AE37-4E92-A1F8-355A85B7CBEA}"/>
              </a:ext>
            </a:extLst>
          </p:cNvPr>
          <p:cNvSpPr>
            <a:spLocks noGrp="1"/>
          </p:cNvSpPr>
          <p:nvPr>
            <p:ph type="ctrTitle"/>
          </p:nvPr>
        </p:nvSpPr>
        <p:spPr/>
        <p:txBody>
          <a:bodyPr>
            <a:normAutofit/>
          </a:bodyPr>
          <a:lstStyle/>
          <a:p>
            <a:r>
              <a:rPr lang="en-US" sz="4000" dirty="0">
                <a:latin typeface="Georgia" panose="02040502050405020303" pitchFamily="18" charset="0"/>
              </a:rPr>
              <a:t>Questions</a:t>
            </a:r>
          </a:p>
        </p:txBody>
      </p:sp>
      <p:sp>
        <p:nvSpPr>
          <p:cNvPr id="4" name="Slide Number Placeholder 3">
            <a:extLst>
              <a:ext uri="{FF2B5EF4-FFF2-40B4-BE49-F238E27FC236}">
                <a16:creationId xmlns:a16="http://schemas.microsoft.com/office/drawing/2014/main" id="{F53FC977-01BD-4D8B-A0EC-8E39FA1C9479}"/>
              </a:ext>
            </a:extLst>
          </p:cNvPr>
          <p:cNvSpPr>
            <a:spLocks noGrp="1"/>
          </p:cNvSpPr>
          <p:nvPr>
            <p:ph type="sldNum" sz="quarter" idx="4294967295"/>
          </p:nvPr>
        </p:nvSpPr>
        <p:spPr>
          <a:xfrm>
            <a:off x="0" y="6308725"/>
            <a:ext cx="457200" cy="365125"/>
          </a:xfrm>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25416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D119-4622-39BB-ECB9-62F9904BD630}"/>
              </a:ext>
            </a:extLst>
          </p:cNvPr>
          <p:cNvSpPr>
            <a:spLocks noGrp="1"/>
          </p:cNvSpPr>
          <p:nvPr>
            <p:ph type="ctrTitle"/>
          </p:nvPr>
        </p:nvSpPr>
        <p:spPr/>
        <p:txBody>
          <a:bodyPr>
            <a:normAutofit/>
          </a:bodyPr>
          <a:lstStyle/>
          <a:p>
            <a:r>
              <a:rPr lang="en-US" sz="4000" dirty="0"/>
              <a:t>Appendix</a:t>
            </a:r>
          </a:p>
        </p:txBody>
      </p:sp>
    </p:spTree>
    <p:extLst>
      <p:ext uri="{BB962C8B-B14F-4D97-AF65-F5344CB8AC3E}">
        <p14:creationId xmlns:p14="http://schemas.microsoft.com/office/powerpoint/2010/main" val="139322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1D098A-D340-4B41-A484-30B24965C90E}"/>
              </a:ext>
            </a:extLst>
          </p:cNvPr>
          <p:cNvSpPr>
            <a:spLocks noGrp="1"/>
          </p:cNvSpPr>
          <p:nvPr>
            <p:ph idx="1"/>
          </p:nvPr>
        </p:nvSpPr>
        <p:spPr>
          <a:xfrm>
            <a:off x="597569" y="1122145"/>
            <a:ext cx="11201400" cy="5394960"/>
          </a:xfrm>
        </p:spPr>
        <p:txBody>
          <a:bodyPr>
            <a:normAutofit lnSpcReduction="10000"/>
          </a:bodyPr>
          <a:lstStyle/>
          <a:p>
            <a:pPr marL="0" marR="0" indent="0" algn="just">
              <a:lnSpc>
                <a:spcPct val="107000"/>
              </a:lnSpc>
              <a:spcBef>
                <a:spcPts val="0"/>
              </a:spcBef>
              <a:spcAft>
                <a:spcPts val="0"/>
              </a:spcAft>
              <a:buNone/>
            </a:pPr>
            <a:r>
              <a:rPr lang="en-US" sz="12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Use of Non-GAAP Financial Measure</a:t>
            </a:r>
          </a:p>
          <a:p>
            <a:pPr marL="0" marR="0" indent="0" algn="just">
              <a:lnSpc>
                <a:spcPct val="107000"/>
              </a:lnSpc>
              <a:spcBef>
                <a:spcPts val="0"/>
              </a:spcBef>
              <a:spcAft>
                <a:spcPts val="0"/>
              </a:spcAft>
              <a:buNone/>
            </a:pP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p>
            <a:pPr marL="0" marR="0" indent="0" algn="just">
              <a:lnSpc>
                <a:spcPct val="107000"/>
              </a:lnSpc>
              <a:spcBef>
                <a:spcPts val="0"/>
              </a:spcBef>
              <a:spcAft>
                <a:spcPts val="0"/>
              </a:spcAft>
              <a:buNone/>
            </a:pP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To supplement the Company’s financial information presented in accordance with generally accepted accounting principles in the United States (“GAAP”), we present certain non-GAAP financial measures in this press release and on the related teleconference call, including Adjusted EBITDA and Segment EBITDA. The Company’s management uses these non-GAAP financial measures, both internally and externally, to assess and communicate the financial performance of the Company.  The Company defines Adjusted EBITDA as net loss excluding interest expense/income, provision/benefit for income taxes, depreciation and amortization, non-cash share-based compensation expense, change in fair value of earnout liabilities, effects of noncontrolling interests, executive separation costs, legal and diligence expenses related to acquisitions and gains/losses from the disposal of property and equipment, as each is applicable to the periods presented. The Company’s believes Adjusted EBITDA and Segment EBITDA </a:t>
            </a:r>
            <a:r>
              <a:rPr lang="en-US" sz="1200" dirty="0">
                <a:solidFill>
                  <a:srgbClr val="000000"/>
                </a:solidFill>
                <a:latin typeface="Helvetica" panose="020B0604020202020204" pitchFamily="34" charset="0"/>
                <a:ea typeface="Calibri" panose="020F0502020204030204" pitchFamily="34" charset="0"/>
                <a:cs typeface="Helvetica" panose="020B0604020202020204" pitchFamily="34" charset="0"/>
              </a:rPr>
              <a:t>are</a:t>
            </a: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useful to investors because they facilitate comparisons of its core business operations across periods on a consistent basis. Accordingly, the Company adjusts for items such as change in fair value of earnout liabilities when calculating Adjusted EBITDA and </a:t>
            </a:r>
            <a:r>
              <a:rPr lang="en-US" sz="1200" dirty="0">
                <a:solidFill>
                  <a:srgbClr val="000000"/>
                </a:solidFill>
                <a:latin typeface="Helvetica" panose="020B0604020202020204" pitchFamily="34" charset="0"/>
                <a:ea typeface="Calibri" panose="020F0502020204030204" pitchFamily="34" charset="0"/>
                <a:cs typeface="Helvetica" panose="020B0604020202020204" pitchFamily="34" charset="0"/>
              </a:rPr>
              <a:t>Segment</a:t>
            </a: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EBITDA because the Company believes that </a:t>
            </a:r>
            <a:r>
              <a:rPr lang="en-US" sz="1200" dirty="0">
                <a:solidFill>
                  <a:srgbClr val="000000"/>
                </a:solidFill>
                <a:latin typeface="Helvetica" panose="020B0604020202020204" pitchFamily="34" charset="0"/>
                <a:ea typeface="Calibri" panose="020F0502020204030204" pitchFamily="34" charset="0"/>
                <a:cs typeface="Helvetica" panose="020B0604020202020204" pitchFamily="34" charset="0"/>
              </a:rPr>
              <a:t>they are</a:t>
            </a: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not related to the Company’s core business operations. Segment EBITDA is calculated in the same manner as Adjusted EBITDA but is presented on a segment basis.</a:t>
            </a:r>
          </a:p>
          <a:p>
            <a:pPr marL="0" marR="0" indent="0" algn="just">
              <a:lnSpc>
                <a:spcPct val="107000"/>
              </a:lnSpc>
              <a:spcBef>
                <a:spcPts val="0"/>
              </a:spcBef>
              <a:spcAft>
                <a:spcPts val="0"/>
              </a:spcAft>
              <a:buNone/>
            </a:pP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p>
            <a:pPr marL="0" marR="0" indent="0" algn="just">
              <a:lnSpc>
                <a:spcPct val="107000"/>
              </a:lnSpc>
              <a:spcBef>
                <a:spcPts val="0"/>
              </a:spcBef>
              <a:spcAft>
                <a:spcPts val="0"/>
              </a:spcAft>
              <a:buNone/>
            </a:pP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 Company’s non-GAAP financial measures are not in accordance with, nor an alternative for, measures conforming to GAAP and may be different from non-GAAP financial measures used by other companies. In addition, these non-GAAP financial measures are not based on any comprehensive set of accounting rules or principles. The Company continues to provide all information required by GAAP, but it believes that evaluating its ongoing operating results may not be as useful if an investor or other user is limited to reviewing only GAAP financial measures. The Company does not, nor does it suggest that investors should, consider these non-GAAP financial measures in isolation from, or as a substitute for, financial information prepared in accordance with GAAP. Material limitations associated with the use of such measures include that they do not reflect all costs included in operating expenses and may not be comparable with similarly named financial measures of other companies. Furthermore, these non-GAAP financial measures are based on subjective determinations of management regarding the nature and classification of events and circumstances. The Company presents these non-GAAP financial measures to provide investors with information to evaluate the Company’s operating results in a manner similar to how management evaluates business performance. To compensate for any limitations in such non-GAAP financial measures, management believes that it is </a:t>
            </a:r>
            <a:r>
              <a:rPr lang="en-US"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useful in understanding and analyzing the results of the business to review both GAAP information and the related non-GAAP financial measures. Whenever the Company uses a non-GAAP financial measure, it provides a reconciliation of the non-GAAP financial measure to the most directly comparable GAAP financial measure. Investors are encouraged to review and consider these reconciliations.</a:t>
            </a:r>
          </a:p>
          <a:p>
            <a:pPr marL="0" marR="0" indent="0" algn="just">
              <a:lnSpc>
                <a:spcPct val="107000"/>
              </a:lnSpc>
              <a:spcBef>
                <a:spcPts val="0"/>
              </a:spcBef>
              <a:spcAft>
                <a:spcPts val="0"/>
              </a:spcAft>
              <a:buNone/>
            </a:pPr>
            <a:endParaRPr lang="en-US" sz="12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0" marR="0" indent="0" algn="just">
              <a:lnSpc>
                <a:spcPct val="107000"/>
              </a:lnSpc>
              <a:spcBef>
                <a:spcPts val="0"/>
              </a:spcBef>
              <a:spcAft>
                <a:spcPts val="0"/>
              </a:spcAft>
              <a:buNone/>
            </a:pPr>
            <a:r>
              <a:rPr lang="en-US" sz="1200" dirty="0">
                <a:solidFill>
                  <a:schemeClr val="tx1"/>
                </a:solidFill>
                <a:latin typeface="Helvetica" panose="020B0604020202020204" pitchFamily="34" charset="0"/>
                <a:ea typeface="Calibri" panose="020F0502020204030204" pitchFamily="34" charset="0"/>
                <a:cs typeface="Helvetica" panose="020B0604020202020204" pitchFamily="34" charset="0"/>
              </a:rPr>
              <a:t>Segment</a:t>
            </a:r>
            <a:r>
              <a:rPr lang="en-US"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EBITDA is reported to the chief operating decision maker for purposes of making decisions about allocating resources to the segments and assessing their performance. </a:t>
            </a:r>
            <a:endParaRPr lang="en-US" sz="1200"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94661FC8-3037-5162-9415-C1299C8FCA37}"/>
              </a:ext>
            </a:extLst>
          </p:cNvPr>
          <p:cNvSpPr>
            <a:spLocks noGrp="1"/>
          </p:cNvSpPr>
          <p:nvPr>
            <p:ph type="title"/>
          </p:nvPr>
        </p:nvSpPr>
        <p:spPr>
          <a:xfrm>
            <a:off x="685800" y="149087"/>
            <a:ext cx="9372600" cy="805070"/>
          </a:xfrm>
        </p:spPr>
        <p:txBody>
          <a:bodyPr/>
          <a:lstStyle/>
          <a:p>
            <a:r>
              <a:rPr lang="en-US" dirty="0"/>
              <a:t>Non-GAAP Financial Measure</a:t>
            </a:r>
          </a:p>
        </p:txBody>
      </p:sp>
      <p:sp>
        <p:nvSpPr>
          <p:cNvPr id="2" name="Slide Number Placeholder 3">
            <a:extLst>
              <a:ext uri="{FF2B5EF4-FFF2-40B4-BE49-F238E27FC236}">
                <a16:creationId xmlns:a16="http://schemas.microsoft.com/office/drawing/2014/main" id="{F75F841D-DA29-F05B-BC40-C2F521D6386F}"/>
              </a:ext>
            </a:extLst>
          </p:cNvPr>
          <p:cNvSpPr>
            <a:spLocks noGrp="1"/>
          </p:cNvSpPr>
          <p:nvPr>
            <p:ph type="sldNum" sz="quarter" idx="12"/>
          </p:nvPr>
        </p:nvSpPr>
        <p:spPr>
          <a:xfrm>
            <a:off x="0" y="6309360"/>
            <a:ext cx="457200" cy="365125"/>
          </a:xfrm>
        </p:spPr>
        <p:txBody>
          <a:bodyPr/>
          <a:lstStyle/>
          <a:p>
            <a:fld id="{DCBE8448-93AB-4D8D-A238-44E61AAD9677}" type="slidenum">
              <a:rPr lang="en-US" smtClean="0"/>
              <a:t>16</a:t>
            </a:fld>
            <a:endParaRPr lang="en-US" dirty="0"/>
          </a:p>
        </p:txBody>
      </p:sp>
    </p:spTree>
    <p:extLst>
      <p:ext uri="{BB962C8B-B14F-4D97-AF65-F5344CB8AC3E}">
        <p14:creationId xmlns:p14="http://schemas.microsoft.com/office/powerpoint/2010/main" val="315801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AC9DF8-5F0E-FCF4-B0C4-96392C7E9B90}"/>
              </a:ext>
            </a:extLst>
          </p:cNvPr>
          <p:cNvSpPr>
            <a:spLocks noGrp="1"/>
          </p:cNvSpPr>
          <p:nvPr>
            <p:ph type="sldNum" sz="quarter" idx="12"/>
          </p:nvPr>
        </p:nvSpPr>
        <p:spPr/>
        <p:txBody>
          <a:bodyPr/>
          <a:lstStyle/>
          <a:p>
            <a:fld id="{622CCB82-594B-CE40-93A6-C43872A15E5A}" type="slidenum">
              <a:rPr lang="en-US" smtClean="0"/>
              <a:t>17</a:t>
            </a:fld>
            <a:endParaRPr lang="en-US" dirty="0"/>
          </a:p>
        </p:txBody>
      </p:sp>
      <p:sp>
        <p:nvSpPr>
          <p:cNvPr id="4" name="Title 3">
            <a:extLst>
              <a:ext uri="{FF2B5EF4-FFF2-40B4-BE49-F238E27FC236}">
                <a16:creationId xmlns:a16="http://schemas.microsoft.com/office/drawing/2014/main" id="{3F650853-B885-B3CA-374A-6633205552EC}"/>
              </a:ext>
            </a:extLst>
          </p:cNvPr>
          <p:cNvSpPr>
            <a:spLocks noGrp="1"/>
          </p:cNvSpPr>
          <p:nvPr>
            <p:ph type="title"/>
          </p:nvPr>
        </p:nvSpPr>
        <p:spPr>
          <a:xfrm>
            <a:off x="457200" y="167473"/>
            <a:ext cx="9372600" cy="805070"/>
          </a:xfrm>
        </p:spPr>
        <p:txBody>
          <a:bodyPr>
            <a:normAutofit/>
          </a:bodyPr>
          <a:lstStyle/>
          <a:p>
            <a:r>
              <a:rPr lang="en-US" sz="2000" dirty="0"/>
              <a:t>Reconciliation of GAAP to Non-GAAP Financial Measures (Consolidated)</a:t>
            </a:r>
          </a:p>
        </p:txBody>
      </p:sp>
      <p:sp>
        <p:nvSpPr>
          <p:cNvPr id="6" name="Rectangle 4">
            <a:extLst>
              <a:ext uri="{FF2B5EF4-FFF2-40B4-BE49-F238E27FC236}">
                <a16:creationId xmlns:a16="http://schemas.microsoft.com/office/drawing/2014/main" id="{13040A8C-BCCE-52E4-266C-760F92FA55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ACC07999-D7C5-6DD2-0A50-FB693DA1173A}"/>
              </a:ext>
            </a:extLst>
          </p:cNvPr>
          <p:cNvSpPr>
            <a:spLocks noChangeArrowheads="1"/>
          </p:cNvSpPr>
          <p:nvPr/>
        </p:nvSpPr>
        <p:spPr bwMode="auto">
          <a:xfrm>
            <a:off x="0" y="4718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DACBD480-833C-E2F3-1C44-20C574447DF0}"/>
              </a:ext>
            </a:extLst>
          </p:cNvPr>
          <p:cNvSpPr>
            <a:spLocks noChangeArrowheads="1"/>
          </p:cNvSpPr>
          <p:nvPr/>
        </p:nvSpPr>
        <p:spPr bwMode="auto">
          <a:xfrm>
            <a:off x="0" y="780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screenshot of a report&#10;&#10;Description automatically generated">
            <a:extLst>
              <a:ext uri="{FF2B5EF4-FFF2-40B4-BE49-F238E27FC236}">
                <a16:creationId xmlns:a16="http://schemas.microsoft.com/office/drawing/2014/main" id="{37380618-4521-EDF2-B776-E552D8CB5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21" y="3992260"/>
            <a:ext cx="7205978" cy="2682225"/>
          </a:xfrm>
          <a:prstGeom prst="rect">
            <a:avLst/>
          </a:prstGeom>
        </p:spPr>
      </p:pic>
      <p:pic>
        <p:nvPicPr>
          <p:cNvPr id="12" name="Picture 11">
            <a:extLst>
              <a:ext uri="{FF2B5EF4-FFF2-40B4-BE49-F238E27FC236}">
                <a16:creationId xmlns:a16="http://schemas.microsoft.com/office/drawing/2014/main" id="{DA0F13BA-F185-0913-1D00-95E3A9CEB319}"/>
              </a:ext>
            </a:extLst>
          </p:cNvPr>
          <p:cNvPicPr>
            <a:picLocks noChangeAspect="1"/>
          </p:cNvPicPr>
          <p:nvPr/>
        </p:nvPicPr>
        <p:blipFill>
          <a:blip r:embed="rId3"/>
          <a:stretch>
            <a:fillRect/>
          </a:stretch>
        </p:blipFill>
        <p:spPr>
          <a:xfrm>
            <a:off x="2449901" y="1030686"/>
            <a:ext cx="7398499" cy="2926879"/>
          </a:xfrm>
          <a:prstGeom prst="rect">
            <a:avLst/>
          </a:prstGeom>
        </p:spPr>
      </p:pic>
    </p:spTree>
    <p:extLst>
      <p:ext uri="{BB962C8B-B14F-4D97-AF65-F5344CB8AC3E}">
        <p14:creationId xmlns:p14="http://schemas.microsoft.com/office/powerpoint/2010/main" val="14968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F6D360-0DF8-4D38-BFEB-75B056426B1F}"/>
              </a:ext>
            </a:extLst>
          </p:cNvPr>
          <p:cNvSpPr>
            <a:spLocks noGrp="1"/>
          </p:cNvSpPr>
          <p:nvPr>
            <p:ph idx="1"/>
          </p:nvPr>
        </p:nvSpPr>
        <p:spPr>
          <a:xfrm>
            <a:off x="340360" y="1279525"/>
            <a:ext cx="11384280" cy="5394960"/>
          </a:xfrm>
        </p:spPr>
        <p:txBody>
          <a:bodyPr>
            <a:normAutofit/>
          </a:bodyPr>
          <a:lstStyle/>
          <a:p>
            <a:pPr marL="0" indent="0" algn="just">
              <a:buNone/>
            </a:pPr>
            <a:r>
              <a:rPr lang="en-US" sz="1100" dirty="0">
                <a:solidFill>
                  <a:schemeClr val="tx1"/>
                </a:solidFill>
                <a:latin typeface="+mj-lt"/>
                <a:cs typeface="+mn-cs"/>
              </a:rPr>
              <a:t>This presentation contains forward-looking statements that discuss expectations as to future trends, plans, events, results of operations or financial condition, or state other information relating to </a:t>
            </a:r>
            <a:r>
              <a:rPr lang="en-US" sz="1100" dirty="0" err="1">
                <a:solidFill>
                  <a:schemeClr val="tx1"/>
                </a:solidFill>
                <a:latin typeface="+mj-lt"/>
                <a:cs typeface="+mn-cs"/>
              </a:rPr>
              <a:t>Sanara</a:t>
            </a:r>
            <a:r>
              <a:rPr lang="en-US" sz="1100" dirty="0">
                <a:solidFill>
                  <a:schemeClr val="tx1"/>
                </a:solidFill>
                <a:latin typeface="+mj-lt"/>
                <a:cs typeface="+mn-cs"/>
              </a:rPr>
              <a:t> MedTech Inc. (the “Company,” “</a:t>
            </a:r>
            <a:r>
              <a:rPr lang="en-US" sz="1100" dirty="0" err="1">
                <a:solidFill>
                  <a:schemeClr val="tx1"/>
                </a:solidFill>
                <a:latin typeface="+mj-lt"/>
                <a:cs typeface="+mn-cs"/>
              </a:rPr>
              <a:t>Sanara</a:t>
            </a:r>
            <a:r>
              <a:rPr lang="en-US" sz="1100" dirty="0">
                <a:solidFill>
                  <a:schemeClr val="tx1"/>
                </a:solidFill>
                <a:latin typeface="+mj-lt"/>
                <a:cs typeface="+mn-cs"/>
              </a:rPr>
              <a:t>,” “we,” “our” or “us”). All statements other than statements of historical fact contained herein are forward-looking statements. These statements may be identified by terms such as “aims,” “anticipates,” “believes,” “contemplates,” “continue,” “could,” “estimates,” “expect,” “forecast,” “guidance,” “intend,” “may,” “plan,” “possible,” “potential,” “predicts,” “preliminary,” “projects,” “seeks,” “should,” “targets,” “will,” or “would,” or the negatives of these terms, variations of these terms or other similar expressions.  These forward-looking statements include, among others, statements concerning </a:t>
            </a:r>
            <a:r>
              <a:rPr lang="en-US" sz="1100" dirty="0">
                <a:solidFill>
                  <a:schemeClr val="tx1"/>
                </a:solidFill>
                <a:latin typeface="+mj-lt"/>
              </a:rPr>
              <a:t>the intended use of net proceeds from the CRG facility, the efficacy of the </a:t>
            </a:r>
            <a:r>
              <a:rPr lang="en-US" sz="1100" dirty="0" err="1">
                <a:solidFill>
                  <a:schemeClr val="tx1"/>
                </a:solidFill>
                <a:latin typeface="+mj-lt"/>
              </a:rPr>
              <a:t>InfuSystem</a:t>
            </a:r>
            <a:r>
              <a:rPr lang="en-US" sz="1100" dirty="0">
                <a:solidFill>
                  <a:schemeClr val="tx1"/>
                </a:solidFill>
                <a:latin typeface="+mj-lt"/>
              </a:rPr>
              <a:t> partnership,</a:t>
            </a:r>
            <a:r>
              <a:rPr lang="en-US" sz="1100" dirty="0">
                <a:solidFill>
                  <a:schemeClr val="tx1"/>
                </a:solidFill>
                <a:latin typeface="+mj-lt"/>
                <a:cs typeface="+mn-cs"/>
              </a:rPr>
              <a:t> the efficacy of BIASURGE, the development and launch of new products, the timing of commercialization of our products, the regulatory approval process and expansion of the Company’s business in telehealth and wound care. These items involve risks, contingencies and our ability to identify and consummate synergistic transactions</a:t>
            </a:r>
            <a:r>
              <a:rPr lang="en-US" sz="1100" dirty="0">
                <a:solidFill>
                  <a:schemeClr val="tx1"/>
                </a:solidFill>
                <a:latin typeface="+mj-lt"/>
              </a:rPr>
              <a:t>, our ability to build out our executive team, our ability to identify and effectively utilize the net proceeds of the CRG term loan to support the Company’s growth initiatives, </a:t>
            </a:r>
            <a:r>
              <a:rPr lang="en-US" sz="1100" dirty="0">
                <a:solidFill>
                  <a:schemeClr val="tx1"/>
                </a:solidFill>
                <a:latin typeface="+mj-lt"/>
                <a:cs typeface="+mn-cs"/>
              </a:rPr>
              <a:t>the development and process for obtaining regulatory approval for new products, the extent of product demand, market and customer acceptance, the effect of economic conditions, competition, pricing, the ability to consummate and integrate acquisitions, and other risks, contingencies and uncertainties detailed in the Company’s filings with the Securities and Exchange Commission (“SEC”), including the Company’s most recently filed Annual Report on Form 10-K and the Company’s Quarterly Reports on Form 10-Q as well as other documents the Company files with the SEC. Investors and security holders are urged to read these documents free of charge on the SEC’s website at http://www.sec.gov. Forward-looking statements contained in this presentation are made as of this date, and the Company undertakes no obligation to publicly update any forward-looking statement, whether as a result of new information, future events, or otherwise, except as required by applicable securities laws. </a:t>
            </a:r>
          </a:p>
          <a:p>
            <a:pPr marL="0" lvl="0" indent="0" algn="just" fontAlgn="base">
              <a:lnSpc>
                <a:spcPct val="100000"/>
              </a:lnSpc>
              <a:spcBef>
                <a:spcPts val="0"/>
              </a:spcBef>
              <a:buClrTx/>
              <a:buNone/>
              <a:defRPr/>
            </a:pPr>
            <a:endParaRPr lang="en-US" sz="1100" dirty="0">
              <a:solidFill>
                <a:schemeClr val="tx1"/>
              </a:solidFill>
              <a:latin typeface="+mj-lt"/>
              <a:cs typeface="+mn-cs"/>
            </a:endParaRPr>
          </a:p>
          <a:p>
            <a:pPr marL="0" lvl="0" indent="0" algn="just" fontAlgn="base">
              <a:lnSpc>
                <a:spcPct val="100000"/>
              </a:lnSpc>
              <a:spcBef>
                <a:spcPts val="0"/>
              </a:spcBef>
              <a:buClrTx/>
              <a:buNone/>
              <a:defRPr/>
            </a:pPr>
            <a:r>
              <a:rPr lang="en-US" sz="1100" dirty="0">
                <a:solidFill>
                  <a:schemeClr val="tx1"/>
                </a:solidFill>
                <a:latin typeface="+mj-lt"/>
                <a:cs typeface="+mn-cs"/>
              </a:rPr>
              <a:t>This presentation contains statistical and market data that we obtained from industry publications, reports generated by third parties, third-party studies and public filings. Although we believe that the publications, reports, studies and filings are reliable as of the date of this presentation, we have not independently verified such statistical or market data. </a:t>
            </a:r>
          </a:p>
          <a:p>
            <a:pPr marL="0" lvl="0" indent="0" algn="just" fontAlgn="base">
              <a:lnSpc>
                <a:spcPct val="100000"/>
              </a:lnSpc>
              <a:spcBef>
                <a:spcPts val="0"/>
              </a:spcBef>
              <a:buClrTx/>
              <a:buNone/>
              <a:defRPr/>
            </a:pPr>
            <a:endParaRPr lang="en-US" sz="1100" dirty="0">
              <a:solidFill>
                <a:schemeClr val="tx1"/>
              </a:solidFill>
              <a:latin typeface="+mj-lt"/>
              <a:cs typeface="+mn-cs"/>
            </a:endParaRPr>
          </a:p>
          <a:p>
            <a:pPr marL="0" lvl="0" indent="0" algn="just" fontAlgn="base">
              <a:lnSpc>
                <a:spcPct val="100000"/>
              </a:lnSpc>
              <a:spcBef>
                <a:spcPts val="0"/>
              </a:spcBef>
              <a:buClrTx/>
              <a:buNone/>
              <a:defRPr/>
            </a:pPr>
            <a:r>
              <a:rPr lang="en-US" sz="1100" dirty="0">
                <a:solidFill>
                  <a:schemeClr val="tx1"/>
                </a:solidFill>
                <a:latin typeface="+mj-lt"/>
                <a:cs typeface="+mn-cs"/>
              </a:rPr>
              <a:t>The trademarks and service marks included herein are the property of the owners thereof and are used for reference purposes only. Such use should not be construed as an endorsement of such products.</a:t>
            </a:r>
          </a:p>
          <a:p>
            <a:pPr marL="0" lvl="0" indent="0" algn="just" fontAlgn="base">
              <a:lnSpc>
                <a:spcPct val="100000"/>
              </a:lnSpc>
              <a:spcBef>
                <a:spcPts val="0"/>
              </a:spcBef>
              <a:buClrTx/>
              <a:buNone/>
              <a:defRPr/>
            </a:pPr>
            <a:endParaRPr lang="en-US" sz="1100" dirty="0">
              <a:solidFill>
                <a:schemeClr val="tx1"/>
              </a:solidFill>
              <a:latin typeface="+mj-lt"/>
              <a:cs typeface="+mn-cs"/>
            </a:endParaRPr>
          </a:p>
          <a:p>
            <a:pPr marL="0" lvl="0" indent="0" algn="just" fontAlgn="base">
              <a:lnSpc>
                <a:spcPct val="100000"/>
              </a:lnSpc>
              <a:spcBef>
                <a:spcPts val="0"/>
              </a:spcBef>
              <a:buClrTx/>
              <a:buNone/>
              <a:defRPr/>
            </a:pPr>
            <a:r>
              <a:rPr lang="en-US" sz="1100" dirty="0">
                <a:solidFill>
                  <a:schemeClr val="tx1"/>
                </a:solidFill>
                <a:latin typeface="+mj-lt"/>
                <a:cs typeface="+mn-cs"/>
              </a:rPr>
              <a:t>This presentation shall not constitute an offer to sell or the solicitation of an offer to buy securities, nor shall there be any sales of securities, in any state or jurisdiction in which such an offer, solicitation, or sale would be unlawful prior to registration or qualification under the securities laws of any such state or jurisdiction.</a:t>
            </a:r>
          </a:p>
          <a:p>
            <a:pPr marL="0" lvl="0" indent="0" algn="just" fontAlgn="base">
              <a:lnSpc>
                <a:spcPct val="100000"/>
              </a:lnSpc>
              <a:spcBef>
                <a:spcPts val="0"/>
              </a:spcBef>
              <a:buClrTx/>
              <a:buNone/>
              <a:defRPr/>
            </a:pPr>
            <a:endParaRPr lang="en-US" sz="1100" dirty="0">
              <a:solidFill>
                <a:srgbClr val="000000"/>
              </a:solidFill>
              <a:latin typeface="+mj-lt"/>
              <a:cs typeface="+mn-cs"/>
            </a:endParaRPr>
          </a:p>
          <a:p>
            <a:pPr marL="0" lvl="0" indent="0" algn="just" fontAlgn="base">
              <a:lnSpc>
                <a:spcPct val="100000"/>
              </a:lnSpc>
              <a:spcBef>
                <a:spcPts val="0"/>
              </a:spcBef>
              <a:buClrTx/>
              <a:buNone/>
              <a:defRPr/>
            </a:pPr>
            <a:r>
              <a:rPr lang="en-US" sz="1100" b="1" dirty="0">
                <a:solidFill>
                  <a:srgbClr val="000000"/>
                </a:solidFill>
                <a:latin typeface="+mj-lt"/>
                <a:cs typeface="+mn-cs"/>
              </a:rPr>
              <a:t>CAUTION: This presentation concerns certain products that are under clinical investigation, which have not yet been cleared for marketing by the U.S. Food and Drug Administration. These products are currently limited by federal law to investigational use, and no representation is made as to the safety or effectiveness of these products for the purposes for which they are being investigated.</a:t>
            </a:r>
            <a:endParaRPr lang="en-US" sz="1100" b="1" dirty="0">
              <a:solidFill>
                <a:srgbClr val="000000"/>
              </a:solidFill>
              <a:latin typeface="+mj-lt"/>
            </a:endParaRPr>
          </a:p>
        </p:txBody>
      </p:sp>
      <p:sp>
        <p:nvSpPr>
          <p:cNvPr id="3" name="Slide Number Placeholder 2">
            <a:extLst>
              <a:ext uri="{FF2B5EF4-FFF2-40B4-BE49-F238E27FC236}">
                <a16:creationId xmlns:a16="http://schemas.microsoft.com/office/drawing/2014/main" id="{862DBEE1-7600-46B3-8C29-C6E74FB25013}"/>
              </a:ext>
            </a:extLst>
          </p:cNvPr>
          <p:cNvSpPr>
            <a:spLocks noGrp="1"/>
          </p:cNvSpPr>
          <p:nvPr>
            <p:ph type="sldNum" sz="quarter" idx="12"/>
          </p:nvPr>
        </p:nvSpPr>
        <p:spPr/>
        <p:txBody>
          <a:bodyPr/>
          <a:lstStyle/>
          <a:p>
            <a:fld id="{622CCB82-594B-CE40-93A6-C43872A15E5A}" type="slidenum">
              <a:rPr lang="en-US" smtClean="0"/>
              <a:t>2</a:t>
            </a:fld>
            <a:endParaRPr lang="en-US" dirty="0"/>
          </a:p>
        </p:txBody>
      </p:sp>
      <p:sp>
        <p:nvSpPr>
          <p:cNvPr id="6" name="Title 5">
            <a:extLst>
              <a:ext uri="{FF2B5EF4-FFF2-40B4-BE49-F238E27FC236}">
                <a16:creationId xmlns:a16="http://schemas.microsoft.com/office/drawing/2014/main" id="{CFCDAC81-BD5D-43C3-A588-F1B2E41C47AF}"/>
              </a:ext>
            </a:extLst>
          </p:cNvPr>
          <p:cNvSpPr>
            <a:spLocks noGrp="1"/>
          </p:cNvSpPr>
          <p:nvPr>
            <p:ph type="title"/>
          </p:nvPr>
        </p:nvSpPr>
        <p:spPr>
          <a:xfrm>
            <a:off x="457200" y="183515"/>
            <a:ext cx="9372600" cy="805070"/>
          </a:xfrm>
        </p:spPr>
        <p:txBody>
          <a:bodyPr/>
          <a:lstStyle/>
          <a:p>
            <a:r>
              <a:rPr lang="en-US" dirty="0"/>
              <a:t>Disclaimers</a:t>
            </a:r>
          </a:p>
        </p:txBody>
      </p:sp>
    </p:spTree>
    <p:extLst>
      <p:ext uri="{BB962C8B-B14F-4D97-AF65-F5344CB8AC3E}">
        <p14:creationId xmlns:p14="http://schemas.microsoft.com/office/powerpoint/2010/main" val="42023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6466BD-E09C-447D-82FC-EC35348D7D66}"/>
              </a:ext>
            </a:extLst>
          </p:cNvPr>
          <p:cNvSpPr>
            <a:spLocks noGrp="1"/>
          </p:cNvSpPr>
          <p:nvPr>
            <p:ph idx="1"/>
          </p:nvPr>
        </p:nvSpPr>
        <p:spPr>
          <a:xfrm>
            <a:off x="228600" y="1424412"/>
            <a:ext cx="8221746" cy="4214388"/>
          </a:xfrm>
        </p:spPr>
        <p:txBody>
          <a:bodyPr>
            <a:normAutofit lnSpcReduction="10000"/>
          </a:bodyPr>
          <a:lstStyle/>
          <a:p>
            <a:pPr>
              <a:buClrTx/>
            </a:pPr>
            <a:r>
              <a:rPr lang="en-US" b="1" dirty="0">
                <a:solidFill>
                  <a:schemeClr val="tx1"/>
                </a:solidFill>
                <a:latin typeface="Arial (Body)"/>
              </a:rPr>
              <a:t>Financial Update (Unaudited)</a:t>
            </a:r>
          </a:p>
          <a:p>
            <a:pPr lvl="1">
              <a:lnSpc>
                <a:spcPct val="100000"/>
              </a:lnSpc>
              <a:buClrTx/>
            </a:pPr>
            <a:r>
              <a:rPr lang="en-US" sz="1600" dirty="0">
                <a:solidFill>
                  <a:schemeClr val="tx1"/>
                </a:solidFill>
                <a:latin typeface="Arial (Body)"/>
              </a:rPr>
              <a:t>Highest net revenue quarter in the Company’s history ($20.2 million)</a:t>
            </a:r>
          </a:p>
          <a:p>
            <a:pPr lvl="2">
              <a:lnSpc>
                <a:spcPct val="100000"/>
              </a:lnSpc>
              <a:buClrTx/>
            </a:pPr>
            <a:r>
              <a:rPr lang="en-US" sz="1600" dirty="0">
                <a:solidFill>
                  <a:schemeClr val="tx1"/>
                </a:solidFill>
                <a:latin typeface="Arial (Body)"/>
              </a:rPr>
              <a:t>Eleventh consecutive record revenue quarter</a:t>
            </a:r>
          </a:p>
          <a:p>
            <a:pPr lvl="1">
              <a:lnSpc>
                <a:spcPct val="100000"/>
              </a:lnSpc>
              <a:buClrTx/>
            </a:pPr>
            <a:r>
              <a:rPr lang="en-US" sz="1600" dirty="0">
                <a:solidFill>
                  <a:schemeClr val="tx1"/>
                </a:solidFill>
                <a:latin typeface="Arial (Body)"/>
              </a:rPr>
              <a:t>Net loss of $3.5 million in Q2</a:t>
            </a:r>
          </a:p>
          <a:p>
            <a:pPr lvl="1">
              <a:lnSpc>
                <a:spcPct val="100000"/>
              </a:lnSpc>
              <a:buClrTx/>
            </a:pPr>
            <a:r>
              <a:rPr lang="en-US" sz="1600" dirty="0">
                <a:solidFill>
                  <a:schemeClr val="tx1"/>
                </a:solidFill>
                <a:latin typeface="Arial (Body)"/>
              </a:rPr>
              <a:t>Adjusted EBITDA</a:t>
            </a:r>
            <a:r>
              <a:rPr lang="en-US" sz="1600" baseline="30000" dirty="0">
                <a:solidFill>
                  <a:schemeClr val="tx1"/>
                </a:solidFill>
                <a:latin typeface="Arial (Body)"/>
              </a:rPr>
              <a:t>(1)</a:t>
            </a:r>
            <a:r>
              <a:rPr lang="en-US" sz="1600" dirty="0">
                <a:solidFill>
                  <a:schemeClr val="tx1"/>
                </a:solidFill>
                <a:latin typeface="Arial (Body)"/>
              </a:rPr>
              <a:t> of $0.6 million in Q2</a:t>
            </a:r>
          </a:p>
          <a:p>
            <a:pPr>
              <a:buClrTx/>
            </a:pPr>
            <a:r>
              <a:rPr lang="en-US" b="1" dirty="0">
                <a:solidFill>
                  <a:schemeClr val="tx1"/>
                </a:solidFill>
                <a:latin typeface="Arial (Body)"/>
              </a:rPr>
              <a:t>Non-Core Operations Expenses in Q2</a:t>
            </a:r>
          </a:p>
          <a:p>
            <a:pPr lvl="1">
              <a:buClrTx/>
            </a:pPr>
            <a:r>
              <a:rPr lang="en-US" sz="1600" dirty="0">
                <a:solidFill>
                  <a:schemeClr val="tx1"/>
                </a:solidFill>
                <a:latin typeface="Arial (Body)"/>
              </a:rPr>
              <a:t>Prior CEO separation costs ($0.9 million)</a:t>
            </a:r>
          </a:p>
          <a:p>
            <a:pPr lvl="1">
              <a:buClrTx/>
            </a:pPr>
            <a:r>
              <a:rPr lang="en-US" sz="1600" dirty="0">
                <a:solidFill>
                  <a:schemeClr val="tx1"/>
                </a:solidFill>
                <a:latin typeface="Arial (Body)"/>
              </a:rPr>
              <a:t>Legal and diligence costs for potential acquisitions in progress ($0.4 million) </a:t>
            </a:r>
          </a:p>
          <a:p>
            <a:pPr>
              <a:lnSpc>
                <a:spcPct val="100000"/>
              </a:lnSpc>
              <a:buClrTx/>
            </a:pPr>
            <a:r>
              <a:rPr lang="en-US" b="1" dirty="0">
                <a:solidFill>
                  <a:schemeClr val="tx1"/>
                </a:solidFill>
                <a:latin typeface="Arial (Body)"/>
              </a:rPr>
              <a:t>Core Surgical Business (Excluding THP)</a:t>
            </a:r>
          </a:p>
          <a:p>
            <a:pPr lvl="1">
              <a:lnSpc>
                <a:spcPct val="100000"/>
              </a:lnSpc>
              <a:buClrTx/>
            </a:pPr>
            <a:r>
              <a:rPr lang="en-US" sz="1600" dirty="0">
                <a:solidFill>
                  <a:schemeClr val="tx1"/>
                </a:solidFill>
                <a:latin typeface="Arial (Body)"/>
              </a:rPr>
              <a:t>Segment net loss of $2.2 million in Q2 and $2.7 million in 1H.</a:t>
            </a:r>
          </a:p>
          <a:p>
            <a:pPr lvl="1">
              <a:lnSpc>
                <a:spcPct val="100000"/>
              </a:lnSpc>
              <a:buClrTx/>
            </a:pPr>
            <a:r>
              <a:rPr lang="en-US" sz="1600" dirty="0">
                <a:solidFill>
                  <a:schemeClr val="tx1"/>
                </a:solidFill>
                <a:latin typeface="Arial (Body)"/>
              </a:rPr>
              <a:t>Segment EBITDA</a:t>
            </a:r>
            <a:r>
              <a:rPr lang="en-US" sz="1600" baseline="30000" dirty="0">
                <a:solidFill>
                  <a:schemeClr val="tx1"/>
                </a:solidFill>
                <a:latin typeface="Arial (Body)"/>
              </a:rPr>
              <a:t> (1)</a:t>
            </a:r>
            <a:r>
              <a:rPr lang="en-US" sz="1600" dirty="0">
                <a:solidFill>
                  <a:schemeClr val="tx1"/>
                </a:solidFill>
                <a:latin typeface="Arial (Body)"/>
              </a:rPr>
              <a:t> of $1.4 million in Q2 and $2.5 million in 1H. </a:t>
            </a:r>
          </a:p>
          <a:p>
            <a:pPr>
              <a:buClrTx/>
            </a:pPr>
            <a:r>
              <a:rPr lang="en-US" b="1" dirty="0">
                <a:solidFill>
                  <a:schemeClr val="tx1"/>
                </a:solidFill>
                <a:latin typeface="Arial (Body)"/>
              </a:rPr>
              <a:t>Tissue Health Plus Expansion</a:t>
            </a:r>
          </a:p>
          <a:p>
            <a:pPr lvl="1">
              <a:buClrTx/>
            </a:pPr>
            <a:r>
              <a:rPr lang="en-US" sz="1600" dirty="0">
                <a:solidFill>
                  <a:schemeClr val="tx1"/>
                </a:solidFill>
                <a:latin typeface="Arial (Body)"/>
              </a:rPr>
              <a:t>Expect to invest an additional $4.0-5.0 million in 2H of 2024 to continue to build this strategy.</a:t>
            </a:r>
          </a:p>
        </p:txBody>
      </p:sp>
      <p:sp>
        <p:nvSpPr>
          <p:cNvPr id="3" name="Slide Number Placeholder 2">
            <a:extLst>
              <a:ext uri="{FF2B5EF4-FFF2-40B4-BE49-F238E27FC236}">
                <a16:creationId xmlns:a16="http://schemas.microsoft.com/office/drawing/2014/main" id="{B112DBD7-FEAE-4134-8D17-5189E911ED44}"/>
              </a:ext>
            </a:extLst>
          </p:cNvPr>
          <p:cNvSpPr>
            <a:spLocks noGrp="1"/>
          </p:cNvSpPr>
          <p:nvPr>
            <p:ph type="sldNum" sz="quarter" idx="12"/>
          </p:nvPr>
        </p:nvSpPr>
        <p:spPr/>
        <p:txBody>
          <a:bodyPr/>
          <a:lstStyle/>
          <a:p>
            <a:fld id="{622CCB82-594B-CE40-93A6-C43872A15E5A}" type="slidenum">
              <a:rPr lang="en-US" smtClean="0"/>
              <a:t>3</a:t>
            </a:fld>
            <a:endParaRPr lang="en-US" dirty="0"/>
          </a:p>
        </p:txBody>
      </p:sp>
      <p:sp>
        <p:nvSpPr>
          <p:cNvPr id="6" name="TextBox 5">
            <a:extLst>
              <a:ext uri="{FF2B5EF4-FFF2-40B4-BE49-F238E27FC236}">
                <a16:creationId xmlns:a16="http://schemas.microsoft.com/office/drawing/2014/main" id="{17721362-F9D2-A270-18FF-B870009C9756}"/>
              </a:ext>
            </a:extLst>
          </p:cNvPr>
          <p:cNvSpPr txBox="1"/>
          <p:nvPr/>
        </p:nvSpPr>
        <p:spPr>
          <a:xfrm>
            <a:off x="457200" y="6376506"/>
            <a:ext cx="11534274" cy="230832"/>
          </a:xfrm>
          <a:prstGeom prst="rect">
            <a:avLst/>
          </a:prstGeom>
          <a:noFill/>
        </p:spPr>
        <p:txBody>
          <a:bodyPr wrap="square" rtlCol="0">
            <a:spAutoFit/>
          </a:bodyPr>
          <a:lstStyle/>
          <a:p>
            <a:pPr marL="228600" indent="-228600">
              <a:buFontTx/>
              <a:buAutoNum type="arabicParenBoth"/>
              <a:defRPr/>
            </a:pPr>
            <a:r>
              <a:rPr kumimoji="0" lang="en-US" sz="900" b="0" i="0" u="none" strike="noStrike" kern="1200" cap="none" spc="0" normalizeH="0" baseline="0" noProof="0" dirty="0">
                <a:ln>
                  <a:noFill/>
                </a:ln>
                <a:effectLst/>
                <a:uLnTx/>
                <a:uFillTx/>
                <a:latin typeface="+mj-lt"/>
                <a:ea typeface="+mn-ea"/>
                <a:cs typeface="+mn-cs"/>
              </a:rPr>
              <a:t>Adjusted EBITDA and Segment EBITDA are non-GAAP financial measures. See the discussion and reconciliation in the appendix for additional information.</a:t>
            </a:r>
          </a:p>
        </p:txBody>
      </p:sp>
      <p:sp>
        <p:nvSpPr>
          <p:cNvPr id="8" name="Title 5">
            <a:extLst>
              <a:ext uri="{FF2B5EF4-FFF2-40B4-BE49-F238E27FC236}">
                <a16:creationId xmlns:a16="http://schemas.microsoft.com/office/drawing/2014/main" id="{9975D777-5DF3-E067-515D-51EB1673D129}"/>
              </a:ext>
            </a:extLst>
          </p:cNvPr>
          <p:cNvSpPr txBox="1">
            <a:spLocks/>
          </p:cNvSpPr>
          <p:nvPr/>
        </p:nvSpPr>
        <p:spPr>
          <a:xfrm>
            <a:off x="457200" y="183515"/>
            <a:ext cx="9372600" cy="8050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i="0" kern="1200">
                <a:solidFill>
                  <a:schemeClr val="bg1"/>
                </a:solidFill>
                <a:latin typeface="Georgia" panose="02040502050405020303" pitchFamily="18" charset="0"/>
                <a:ea typeface="+mj-ea"/>
                <a:cs typeface="+mj-cs"/>
              </a:defRPr>
            </a:lvl1pPr>
          </a:lstStyle>
          <a:p>
            <a:r>
              <a:rPr lang="en-US" dirty="0"/>
              <a:t>Executive Summary</a:t>
            </a:r>
          </a:p>
        </p:txBody>
      </p:sp>
      <p:pic>
        <p:nvPicPr>
          <p:cNvPr id="4" name="Picture 3">
            <a:extLst>
              <a:ext uri="{FF2B5EF4-FFF2-40B4-BE49-F238E27FC236}">
                <a16:creationId xmlns:a16="http://schemas.microsoft.com/office/drawing/2014/main" id="{5ACBF161-0B1F-56D1-A1A3-916772A4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011" y="2365978"/>
            <a:ext cx="3189065" cy="2126044"/>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41403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18DBB5-A3C6-4F36-A11A-09297CE7DE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2CCB82-594B-CE40-93A6-C43872A15E5A}" type="slidenum">
              <a:rPr kumimoji="0" lang="en-US" sz="1600" b="1" i="0" u="none" strike="noStrike" kern="1200" cap="none" spc="-100" normalizeH="0" baseline="0" noProof="0" smtClean="0">
                <a:ln>
                  <a:noFill/>
                </a:ln>
                <a:solidFill>
                  <a:srgbClr val="FFFFFF"/>
                </a:solidFill>
                <a:effectLst/>
                <a:uLnTx/>
                <a:uFillTx/>
                <a:latin typeface="Century Schoolbook" panose="02040604050505020304"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100" normalizeH="0" baseline="0" noProof="0" dirty="0">
              <a:ln>
                <a:noFill/>
              </a:ln>
              <a:solidFill>
                <a:srgbClr val="FFFFFF"/>
              </a:solidFill>
              <a:effectLst/>
              <a:uLnTx/>
              <a:uFillTx/>
              <a:latin typeface="Century Schoolbook" panose="02040604050505020304" pitchFamily="18" charset="0"/>
              <a:ea typeface="+mn-ea"/>
              <a:cs typeface="+mn-cs"/>
            </a:endParaRPr>
          </a:p>
        </p:txBody>
      </p:sp>
      <p:sp>
        <p:nvSpPr>
          <p:cNvPr id="14" name="TextBox 13">
            <a:extLst>
              <a:ext uri="{FF2B5EF4-FFF2-40B4-BE49-F238E27FC236}">
                <a16:creationId xmlns:a16="http://schemas.microsoft.com/office/drawing/2014/main" id="{14988D1D-BECE-408D-8BA1-6C7E5570B38D}"/>
              </a:ext>
            </a:extLst>
          </p:cNvPr>
          <p:cNvSpPr txBox="1"/>
          <p:nvPr/>
        </p:nvSpPr>
        <p:spPr>
          <a:xfrm>
            <a:off x="264160" y="1164342"/>
            <a:ext cx="9613168" cy="5330755"/>
          </a:xfrm>
          <a:prstGeom prst="rect">
            <a:avLst/>
          </a:prstGeom>
          <a:noFill/>
          <a:ln>
            <a:noFill/>
          </a:ln>
        </p:spPr>
        <p:txBody>
          <a:bodyPr wrap="square" rtlCol="0">
            <a:spAutoFit/>
          </a:bodyPr>
          <a:lstStyle/>
          <a:p>
            <a:pPr marR="0" lvl="0" algn="l" defTabSz="1333500" rtl="0" eaLnBrk="1" fontAlgn="auto" latinLnBrk="0" hangingPunct="1">
              <a:lnSpc>
                <a:spcPct val="150000"/>
              </a:lnSpc>
              <a:spcBef>
                <a:spcPts val="0"/>
              </a:spcBef>
              <a:spcAft>
                <a:spcPts val="1200"/>
              </a:spcAft>
              <a:buClrTx/>
              <a:buSzTx/>
              <a:tabLst/>
              <a:defRPr/>
            </a:pPr>
            <a:r>
              <a:rPr lang="en-US" sz="1400" b="1" u="sng" dirty="0">
                <a:latin typeface="Arial" panose="020B0604020202020204" pitchFamily="34" charset="0"/>
                <a:cs typeface="Arial" panose="020B0604020202020204" pitchFamily="34" charset="0"/>
              </a:rPr>
              <a:t>Sales Overview (Unaudited)</a:t>
            </a:r>
          </a:p>
          <a:p>
            <a:pPr marL="285750" marR="0" lvl="0" indent="-285750" algn="l" defTabSz="13335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Sanara</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en-US" sz="1400" dirty="0">
                <a:latin typeface="Arial" panose="020B0604020202020204" pitchFamily="34" charset="0"/>
                <a:cs typeface="Arial" panose="020B0604020202020204" pitchFamily="34" charset="0"/>
              </a:rPr>
              <a:t>products were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sold in </a:t>
            </a:r>
            <a:r>
              <a:rPr lang="en-US" sz="1400" dirty="0">
                <a:latin typeface="Arial" panose="020B0604020202020204" pitchFamily="34" charset="0"/>
                <a:cs typeface="Arial" panose="020B0604020202020204" pitchFamily="34" charset="0"/>
              </a:rPr>
              <a:t>over 1,100</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hospitals/ASCs across </a:t>
            </a:r>
            <a:r>
              <a:rPr lang="en-US" sz="1400" dirty="0">
                <a:latin typeface="Arial" panose="020B0604020202020204" pitchFamily="34" charset="0"/>
                <a:cs typeface="Arial" panose="020B0604020202020204" pitchFamily="34" charset="0"/>
              </a:rPr>
              <a:t>34</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states plus the District of Columbia</a:t>
            </a:r>
            <a:r>
              <a:rPr kumimoji="0" lang="en-US" sz="14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en-US" sz="1400" dirty="0">
                <a:latin typeface="Arial" panose="020B0604020202020204" pitchFamily="34" charset="0"/>
                <a:cs typeface="Arial" panose="020B0604020202020204" pitchFamily="34" charset="0"/>
              </a:rPr>
              <a:t>in the TTM ended June 30, 2024.</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285750" marR="0" lvl="0" indent="-285750" algn="l" defTabSz="13335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Sanara products were contracted or </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approved to be sold in </a:t>
            </a:r>
            <a:r>
              <a:rPr lang="en-US" sz="1400" dirty="0">
                <a:latin typeface="Arial" panose="020B0604020202020204" pitchFamily="34" charset="0"/>
                <a:cs typeface="Arial" panose="020B0604020202020204" pitchFamily="34" charset="0"/>
              </a:rPr>
              <a:t>more than 4,000</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hospitals/ASCs as of </a:t>
            </a:r>
            <a:r>
              <a:rPr lang="en-US" sz="1400" dirty="0">
                <a:latin typeface="Arial" panose="020B0604020202020204" pitchFamily="34" charset="0"/>
                <a:cs typeface="Arial" panose="020B0604020202020204" pitchFamily="34" charset="0"/>
              </a:rPr>
              <a:t>June 30, 2024.</a:t>
            </a:r>
          </a:p>
          <a:p>
            <a:pPr marL="285750" marR="0" lvl="0" indent="-285750" algn="l" defTabSz="13335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300+ distributors (+70 since Jan 2024) with 2,500+ potential sellers (+400 since Jan 2024).</a:t>
            </a:r>
          </a:p>
          <a:p>
            <a:pPr marL="285750" marR="0" lvl="0" indent="-285750" algn="l" defTabSz="13335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Sold into 800+ facilities in Q2 2024 (a quarterly record) compared to 600+ in Q2 2023.</a:t>
            </a:r>
          </a:p>
          <a:p>
            <a:pPr marL="285750" indent="-285750" defTabSz="1333500">
              <a:lnSpc>
                <a:spcPct val="150000"/>
              </a:lnSpc>
              <a:spcAft>
                <a:spcPts val="1200"/>
              </a:spcAft>
              <a:buFont typeface="Arial" panose="020B0604020202020204" pitchFamily="34" charset="0"/>
              <a:buChar char="•"/>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Sales of soft tissue repair products were $17.6 million in the </a:t>
            </a:r>
            <a:r>
              <a:rPr lang="en-US" sz="1400" dirty="0">
                <a:latin typeface="Arial" panose="020B0604020202020204" pitchFamily="34" charset="0"/>
                <a:cs typeface="Arial" panose="020B0604020202020204" pitchFamily="34" charset="0"/>
              </a:rPr>
              <a:t>second</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quarter of 2024</a:t>
            </a:r>
            <a:r>
              <a:rPr lang="en-US" sz="1400" dirty="0">
                <a:latin typeface="Arial" panose="020B0604020202020204" pitchFamily="34" charset="0"/>
                <a:cs typeface="Arial" panose="020B0604020202020204" pitchFamily="34" charset="0"/>
              </a:rPr>
              <a:t> (CellerateRX</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FORTIFY TRG</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Tissue Repair Graft, FORTIFY FLOWABLE</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Extracellular Matrix, BIASURGE</a:t>
            </a:r>
            <a:r>
              <a:rPr lang="en-US" sz="1400" baseline="30000" dirty="0">
                <a:solidFill>
                  <a:schemeClr val="tx1"/>
                </a:solidFill>
                <a:latin typeface="+mn-lt"/>
              </a:rPr>
              <a:t> ®</a:t>
            </a:r>
            <a:r>
              <a:rPr lang="en-US" sz="1400" dirty="0">
                <a:latin typeface="Arial" panose="020B0604020202020204" pitchFamily="34" charset="0"/>
                <a:cs typeface="Arial" panose="020B0604020202020204" pitchFamily="34" charset="0"/>
              </a:rPr>
              <a:t>, and TEXAGEN</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Amniotic Membrane Allograft) compared to $13.2 million in the second quarter of 2023.</a:t>
            </a: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indent="-285750" defTabSz="1333500">
              <a:lnSpc>
                <a:spcPct val="150000"/>
              </a:lnSpc>
              <a:spcAft>
                <a:spcPts val="12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Sales of bone fusion products were $2.5 million in the second quarter of 2024 (BiFORM</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Bioactive Moldable Matrix, ACTIGEN</a:t>
            </a:r>
            <a:r>
              <a:rPr lang="en-US" sz="1400" dirty="0">
                <a:effectLst/>
                <a:latin typeface="Helvetica" panose="020B0604020202020204" pitchFamily="34" charset="0"/>
                <a:ea typeface="Calibri" panose="020F0502020204030204" pitchFamily="34" charset="0"/>
              </a:rPr>
              <a:t>™</a:t>
            </a:r>
            <a:r>
              <a:rPr lang="en-US" sz="1400" dirty="0">
                <a:latin typeface="Arial" panose="020B0604020202020204" pitchFamily="34" charset="0"/>
                <a:cs typeface="Arial" panose="020B0604020202020204" pitchFamily="34" charset="0"/>
              </a:rPr>
              <a:t> Verified Inductive Bone Matrix, and ALLOCYTE</a:t>
            </a:r>
            <a:r>
              <a:rPr lang="en-US" sz="1400" baseline="30000" dirty="0">
                <a:solidFill>
                  <a:schemeClr val="tx1"/>
                </a:solidFill>
                <a:latin typeface="+mn-lt"/>
              </a:rPr>
              <a:t>®</a:t>
            </a:r>
            <a:r>
              <a:rPr lang="en-US" sz="1400" dirty="0">
                <a:latin typeface="Arial" panose="020B0604020202020204" pitchFamily="34" charset="0"/>
                <a:cs typeface="Arial" panose="020B0604020202020204" pitchFamily="34" charset="0"/>
              </a:rPr>
              <a:t> Advanced Cellular Bone Matrix) compared to $2.5 million in the second quarter of 2023.</a:t>
            </a:r>
          </a:p>
          <a:p>
            <a:pPr marL="285750" indent="-285750" defTabSz="1333500">
              <a:lnSpc>
                <a:spcPct val="150000"/>
              </a:lnSpc>
              <a:spcAft>
                <a:spcPts val="120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8491794-A8C6-4FE0-98EA-B13046814935}"/>
              </a:ext>
            </a:extLst>
          </p:cNvPr>
          <p:cNvSpPr txBox="1"/>
          <p:nvPr/>
        </p:nvSpPr>
        <p:spPr>
          <a:xfrm>
            <a:off x="457200" y="6369455"/>
            <a:ext cx="3172663" cy="230832"/>
          </a:xfrm>
          <a:prstGeom prst="rect">
            <a:avLst/>
          </a:prstGeom>
          <a:noFill/>
        </p:spPr>
        <p:txBody>
          <a:bodyPr wrap="none" rtlCol="0">
            <a:spAutoFit/>
          </a:bodyPr>
          <a:lstStyle/>
          <a:p>
            <a:pPr marL="228600" indent="-228600">
              <a:buFontTx/>
              <a:buAutoNum type="arabicParenBoth"/>
              <a:defRPr/>
            </a:pPr>
            <a:r>
              <a:rPr lang="en-US" sz="900" dirty="0">
                <a:latin typeface="+mj-lt"/>
              </a:rPr>
              <a:t>Based on a minimum of $50,000 revenue in the TTM.</a:t>
            </a:r>
            <a:r>
              <a:rPr kumimoji="0" lang="en-US" sz="900" b="0" i="0" u="none" strike="noStrike" kern="1200" cap="none" spc="0" normalizeH="0" baseline="0" noProof="0" dirty="0">
                <a:ln>
                  <a:noFill/>
                </a:ln>
                <a:effectLst/>
                <a:uLnTx/>
                <a:uFillTx/>
                <a:latin typeface="+mj-lt"/>
                <a:ea typeface="+mn-ea"/>
                <a:cs typeface="+mn-cs"/>
              </a:rPr>
              <a:t> </a:t>
            </a:r>
          </a:p>
        </p:txBody>
      </p:sp>
      <p:pic>
        <p:nvPicPr>
          <p:cNvPr id="6" name="Picture 5">
            <a:extLst>
              <a:ext uri="{FF2B5EF4-FFF2-40B4-BE49-F238E27FC236}">
                <a16:creationId xmlns:a16="http://schemas.microsoft.com/office/drawing/2014/main" id="{B04EC1C1-644E-4074-8462-B5F5A9D925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77329" y="2137830"/>
            <a:ext cx="2050512" cy="1414890"/>
          </a:xfrm>
          <a:prstGeom prst="rect">
            <a:avLst/>
          </a:prstGeom>
        </p:spPr>
      </p:pic>
      <p:sp>
        <p:nvSpPr>
          <p:cNvPr id="4" name="Title 5">
            <a:extLst>
              <a:ext uri="{FF2B5EF4-FFF2-40B4-BE49-F238E27FC236}">
                <a16:creationId xmlns:a16="http://schemas.microsoft.com/office/drawing/2014/main" id="{2DB785F3-9657-B572-864D-D3373DCEE9ED}"/>
              </a:ext>
            </a:extLst>
          </p:cNvPr>
          <p:cNvSpPr>
            <a:spLocks noGrp="1"/>
          </p:cNvSpPr>
          <p:nvPr>
            <p:ph type="title"/>
          </p:nvPr>
        </p:nvSpPr>
        <p:spPr>
          <a:xfrm>
            <a:off x="457200" y="183515"/>
            <a:ext cx="9372600" cy="805070"/>
          </a:xfrm>
        </p:spPr>
        <p:txBody>
          <a:bodyPr/>
          <a:lstStyle/>
          <a:p>
            <a:r>
              <a:rPr lang="en-US" dirty="0"/>
              <a:t>Surgical Sales</a:t>
            </a:r>
          </a:p>
        </p:txBody>
      </p:sp>
    </p:spTree>
    <p:extLst>
      <p:ext uri="{BB962C8B-B14F-4D97-AF65-F5344CB8AC3E}">
        <p14:creationId xmlns:p14="http://schemas.microsoft.com/office/powerpoint/2010/main" val="105928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504C3-5197-D947-F74F-AAE49578E29D}"/>
              </a:ext>
            </a:extLst>
          </p:cNvPr>
          <p:cNvSpPr>
            <a:spLocks noGrp="1"/>
          </p:cNvSpPr>
          <p:nvPr>
            <p:ph idx="1"/>
          </p:nvPr>
        </p:nvSpPr>
        <p:spPr>
          <a:xfrm>
            <a:off x="495300" y="1329927"/>
            <a:ext cx="8039100" cy="4638091"/>
          </a:xfrm>
        </p:spPr>
        <p:txBody>
          <a:bodyPr>
            <a:normAutofit lnSpcReduction="10000"/>
          </a:bodyPr>
          <a:lstStyle/>
          <a:p>
            <a:pPr marL="0" indent="0">
              <a:buClrTx/>
              <a:buNone/>
            </a:pPr>
            <a:r>
              <a:rPr lang="en-US" b="1" dirty="0">
                <a:solidFill>
                  <a:schemeClr val="tx1"/>
                </a:solidFill>
              </a:rPr>
              <a:t>Additional Facility Approvals</a:t>
            </a:r>
          </a:p>
          <a:p>
            <a:pPr>
              <a:buClrTx/>
            </a:pPr>
            <a:r>
              <a:rPr lang="en-US" dirty="0">
                <a:solidFill>
                  <a:schemeClr val="tx1"/>
                </a:solidFill>
              </a:rPr>
              <a:t>Recently executed a contract with a national GPO giving SMTI sales team access to an additional 1,000+ facilities.</a:t>
            </a:r>
          </a:p>
          <a:p>
            <a:pPr>
              <a:buClrTx/>
            </a:pPr>
            <a:r>
              <a:rPr lang="en-US" dirty="0">
                <a:solidFill>
                  <a:schemeClr val="tx1"/>
                </a:solidFill>
              </a:rPr>
              <a:t>Team is working to further penetrate existing facilities while also generating sales in new facilities.</a:t>
            </a:r>
          </a:p>
          <a:p>
            <a:pPr marL="0" indent="0">
              <a:buClrTx/>
              <a:buNone/>
            </a:pPr>
            <a:endParaRPr lang="en-US" dirty="0">
              <a:solidFill>
                <a:schemeClr val="tx1"/>
              </a:solidFill>
            </a:endParaRPr>
          </a:p>
          <a:p>
            <a:pPr marL="0" indent="0">
              <a:buClrTx/>
              <a:buNone/>
            </a:pPr>
            <a:r>
              <a:rPr lang="en-US" b="1" dirty="0">
                <a:solidFill>
                  <a:schemeClr val="tx1"/>
                </a:solidFill>
              </a:rPr>
              <a:t>Additional Specialty Focus</a:t>
            </a:r>
          </a:p>
          <a:p>
            <a:pPr>
              <a:buClrTx/>
            </a:pPr>
            <a:r>
              <a:rPr lang="en-US" dirty="0">
                <a:solidFill>
                  <a:schemeClr val="tx1"/>
                </a:solidFill>
              </a:rPr>
              <a:t>The majority of </a:t>
            </a:r>
            <a:r>
              <a:rPr lang="en-US" sz="1600" dirty="0" err="1">
                <a:solidFill>
                  <a:schemeClr val="tx1"/>
                </a:solidFill>
                <a:latin typeface="Arial" panose="020B0604020202020204" pitchFamily="34" charset="0"/>
                <a:cs typeface="Arial" panose="020B0604020202020204" pitchFamily="34" charset="0"/>
              </a:rPr>
              <a:t>CellerateRX</a:t>
            </a:r>
            <a:r>
              <a:rPr lang="en-US" sz="1600" baseline="30000" dirty="0">
                <a:solidFill>
                  <a:schemeClr val="tx1"/>
                </a:solidFill>
              </a:rPr>
              <a:t>®</a:t>
            </a:r>
            <a:r>
              <a:rPr lang="en-US" dirty="0">
                <a:solidFill>
                  <a:schemeClr val="tx1"/>
                </a:solidFill>
              </a:rPr>
              <a:t> cases have been in the Ortho and Spine specialties. </a:t>
            </a:r>
          </a:p>
          <a:p>
            <a:pPr>
              <a:buClrTx/>
            </a:pPr>
            <a:r>
              <a:rPr lang="en-US" dirty="0">
                <a:solidFill>
                  <a:schemeClr val="tx1"/>
                </a:solidFill>
              </a:rPr>
              <a:t>The Company is implementing surgical strategy to further penetrate additional specialties including trauma, vascular, and general surgery. </a:t>
            </a:r>
          </a:p>
          <a:p>
            <a:pPr>
              <a:buClrTx/>
            </a:pPr>
            <a:endParaRPr lang="en-US" dirty="0">
              <a:solidFill>
                <a:schemeClr val="tx1"/>
              </a:solidFill>
            </a:endParaRPr>
          </a:p>
          <a:p>
            <a:pPr marL="0" indent="0">
              <a:buClrTx/>
              <a:buNone/>
            </a:pPr>
            <a:r>
              <a:rPr lang="en-US" b="1" dirty="0">
                <a:solidFill>
                  <a:schemeClr val="tx1"/>
                </a:solidFill>
              </a:rPr>
              <a:t>Inorganic Growth Opportunities</a:t>
            </a:r>
          </a:p>
          <a:p>
            <a:pPr>
              <a:buClrTx/>
            </a:pPr>
            <a:r>
              <a:rPr lang="en-US" dirty="0">
                <a:solidFill>
                  <a:schemeClr val="tx1"/>
                </a:solidFill>
              </a:rPr>
              <a:t>Management anticipates synergistic potential transactions as a key growth driver that complements strong organic growth.</a:t>
            </a:r>
          </a:p>
          <a:p>
            <a:pPr>
              <a:buClrTx/>
            </a:pPr>
            <a:r>
              <a:rPr lang="en-US" dirty="0">
                <a:solidFill>
                  <a:schemeClr val="tx1"/>
                </a:solidFill>
              </a:rPr>
              <a:t>Company is currently pursing multiple surgical M&amp;A and partnership opportunities to complement its existing portfolio. </a:t>
            </a:r>
          </a:p>
          <a:p>
            <a:pPr marL="0" indent="0">
              <a:buClrTx/>
              <a:buNone/>
            </a:pPr>
            <a:endParaRPr lang="en-US" b="1" dirty="0">
              <a:solidFill>
                <a:schemeClr val="tx1"/>
              </a:solidFill>
            </a:endParaRPr>
          </a:p>
          <a:p>
            <a:pPr marL="0" indent="0">
              <a:buClrTx/>
              <a:buNone/>
            </a:pPr>
            <a:endParaRPr lang="en-US" dirty="0">
              <a:solidFill>
                <a:schemeClr val="tx1"/>
              </a:solidFill>
            </a:endParaRPr>
          </a:p>
        </p:txBody>
      </p:sp>
      <p:sp>
        <p:nvSpPr>
          <p:cNvPr id="3" name="Slide Number Placeholder 2">
            <a:extLst>
              <a:ext uri="{FF2B5EF4-FFF2-40B4-BE49-F238E27FC236}">
                <a16:creationId xmlns:a16="http://schemas.microsoft.com/office/drawing/2014/main" id="{470AC2C5-41D2-A7D1-8E80-C22F613A3E39}"/>
              </a:ext>
            </a:extLst>
          </p:cNvPr>
          <p:cNvSpPr>
            <a:spLocks noGrp="1"/>
          </p:cNvSpPr>
          <p:nvPr>
            <p:ph type="sldNum" sz="quarter" idx="12"/>
          </p:nvPr>
        </p:nvSpPr>
        <p:spPr/>
        <p:txBody>
          <a:bodyPr/>
          <a:lstStyle/>
          <a:p>
            <a:fld id="{622CCB82-594B-CE40-93A6-C43872A15E5A}" type="slidenum">
              <a:rPr lang="en-US" smtClean="0"/>
              <a:t>5</a:t>
            </a:fld>
            <a:endParaRPr lang="en-US" dirty="0"/>
          </a:p>
        </p:txBody>
      </p:sp>
      <p:sp>
        <p:nvSpPr>
          <p:cNvPr id="7" name="Title 5">
            <a:extLst>
              <a:ext uri="{FF2B5EF4-FFF2-40B4-BE49-F238E27FC236}">
                <a16:creationId xmlns:a16="http://schemas.microsoft.com/office/drawing/2014/main" id="{109E13DA-44CE-1E1E-E1AB-797030138DC8}"/>
              </a:ext>
            </a:extLst>
          </p:cNvPr>
          <p:cNvSpPr>
            <a:spLocks noGrp="1"/>
          </p:cNvSpPr>
          <p:nvPr>
            <p:ph type="title"/>
          </p:nvPr>
        </p:nvSpPr>
        <p:spPr>
          <a:xfrm>
            <a:off x="457200" y="183515"/>
            <a:ext cx="9372600" cy="805070"/>
          </a:xfrm>
        </p:spPr>
        <p:txBody>
          <a:bodyPr/>
          <a:lstStyle/>
          <a:p>
            <a:r>
              <a:rPr lang="en-US" dirty="0"/>
              <a:t>Surgical Growth Opportunities</a:t>
            </a:r>
          </a:p>
        </p:txBody>
      </p:sp>
      <p:pic>
        <p:nvPicPr>
          <p:cNvPr id="4" name="Picture 3">
            <a:extLst>
              <a:ext uri="{FF2B5EF4-FFF2-40B4-BE49-F238E27FC236}">
                <a16:creationId xmlns:a16="http://schemas.microsoft.com/office/drawing/2014/main" id="{CFD13D2D-7EBE-375E-34BD-DA88CBC6C5A1}"/>
              </a:ext>
            </a:extLst>
          </p:cNvPr>
          <p:cNvPicPr>
            <a:picLocks noChangeAspect="1"/>
          </p:cNvPicPr>
          <p:nvPr/>
        </p:nvPicPr>
        <p:blipFill>
          <a:blip r:embed="rId2"/>
          <a:stretch>
            <a:fillRect/>
          </a:stretch>
        </p:blipFill>
        <p:spPr>
          <a:xfrm>
            <a:off x="9068987" y="2115143"/>
            <a:ext cx="2627713" cy="2627713"/>
          </a:xfrm>
          <a:prstGeom prst="rect">
            <a:avLst/>
          </a:prstGeom>
        </p:spPr>
      </p:pic>
    </p:spTree>
    <p:extLst>
      <p:ext uri="{BB962C8B-B14F-4D97-AF65-F5344CB8AC3E}">
        <p14:creationId xmlns:p14="http://schemas.microsoft.com/office/powerpoint/2010/main" val="232844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5F2C0D-86D4-F469-26DB-92F4F1948F01}"/>
              </a:ext>
            </a:extLst>
          </p:cNvPr>
          <p:cNvSpPr>
            <a:spLocks noGrp="1"/>
          </p:cNvSpPr>
          <p:nvPr>
            <p:ph type="sldNum" sz="quarter" idx="12"/>
          </p:nvPr>
        </p:nvSpPr>
        <p:spPr/>
        <p:txBody>
          <a:bodyPr/>
          <a:lstStyle/>
          <a:p>
            <a:fld id="{622CCB82-594B-CE40-93A6-C43872A15E5A}" type="slidenum">
              <a:rPr lang="en-US" smtClean="0"/>
              <a:t>6</a:t>
            </a:fld>
            <a:endParaRPr lang="en-US" dirty="0"/>
          </a:p>
        </p:txBody>
      </p:sp>
      <p:sp>
        <p:nvSpPr>
          <p:cNvPr id="4" name="Title 3">
            <a:extLst>
              <a:ext uri="{FF2B5EF4-FFF2-40B4-BE49-F238E27FC236}">
                <a16:creationId xmlns:a16="http://schemas.microsoft.com/office/drawing/2014/main" id="{A87EC3D6-3E5B-64A1-C94A-FAD9D803D1BE}"/>
              </a:ext>
            </a:extLst>
          </p:cNvPr>
          <p:cNvSpPr>
            <a:spLocks noGrp="1"/>
          </p:cNvSpPr>
          <p:nvPr>
            <p:ph type="title"/>
          </p:nvPr>
        </p:nvSpPr>
        <p:spPr/>
        <p:txBody>
          <a:bodyPr/>
          <a:lstStyle/>
          <a:p>
            <a:r>
              <a:rPr lang="en-US" dirty="0"/>
              <a:t>Operational Alignment</a:t>
            </a:r>
          </a:p>
        </p:txBody>
      </p:sp>
      <p:sp>
        <p:nvSpPr>
          <p:cNvPr id="5" name="Content Placeholder 1">
            <a:extLst>
              <a:ext uri="{FF2B5EF4-FFF2-40B4-BE49-F238E27FC236}">
                <a16:creationId xmlns:a16="http://schemas.microsoft.com/office/drawing/2014/main" id="{19B913E0-07D1-7B19-3307-2B857C5D0A31}"/>
              </a:ext>
            </a:extLst>
          </p:cNvPr>
          <p:cNvSpPr>
            <a:spLocks noGrp="1"/>
          </p:cNvSpPr>
          <p:nvPr>
            <p:ph idx="1"/>
          </p:nvPr>
        </p:nvSpPr>
        <p:spPr>
          <a:xfrm>
            <a:off x="495300" y="1186948"/>
            <a:ext cx="11201400" cy="5394325"/>
          </a:xfrm>
        </p:spPr>
        <p:txBody>
          <a:bodyPr>
            <a:normAutofit/>
          </a:bodyPr>
          <a:lstStyle/>
          <a:p>
            <a:pPr marL="0" indent="0">
              <a:buClrTx/>
              <a:buNone/>
            </a:pPr>
            <a:r>
              <a:rPr lang="en-US" b="1" dirty="0">
                <a:solidFill>
                  <a:schemeClr val="tx1"/>
                </a:solidFill>
              </a:rPr>
              <a:t>Reorganized operations team to centralize ownership and accountability across all aspects of customer support, product fulfillment, and underlying IT system infrastructure.</a:t>
            </a:r>
          </a:p>
          <a:p>
            <a:pPr marL="0" indent="0">
              <a:buClrTx/>
              <a:buNone/>
            </a:pPr>
            <a:endParaRPr lang="en-US" b="1" dirty="0">
              <a:solidFill>
                <a:schemeClr val="tx1"/>
              </a:solidFill>
            </a:endParaRPr>
          </a:p>
          <a:p>
            <a:pPr marL="0" indent="0">
              <a:buClrTx/>
              <a:buNone/>
            </a:pPr>
            <a:r>
              <a:rPr lang="en-US" b="1" dirty="0">
                <a:solidFill>
                  <a:schemeClr val="tx1"/>
                </a:solidFill>
              </a:rPr>
              <a:t>IT/Infrastructure</a:t>
            </a:r>
          </a:p>
          <a:p>
            <a:pPr>
              <a:buClrTx/>
            </a:pPr>
            <a:r>
              <a:rPr lang="en-US" dirty="0">
                <a:solidFill>
                  <a:schemeClr val="tx1"/>
                </a:solidFill>
              </a:rPr>
              <a:t>Building out IT Roadmap focused on workflow automation and digital support for next phase of growth.</a:t>
            </a:r>
          </a:p>
          <a:p>
            <a:pPr marL="0" indent="0">
              <a:buClrTx/>
              <a:buNone/>
            </a:pPr>
            <a:endParaRPr lang="en-US" dirty="0">
              <a:solidFill>
                <a:schemeClr val="tx1"/>
              </a:solidFill>
            </a:endParaRPr>
          </a:p>
          <a:p>
            <a:pPr marL="0" indent="0">
              <a:buClrTx/>
              <a:buNone/>
            </a:pPr>
            <a:r>
              <a:rPr lang="en-US" b="1" dirty="0">
                <a:solidFill>
                  <a:schemeClr val="tx1"/>
                </a:solidFill>
              </a:rPr>
              <a:t>Sales Operations</a:t>
            </a:r>
          </a:p>
          <a:p>
            <a:pPr>
              <a:buClrTx/>
            </a:pPr>
            <a:r>
              <a:rPr lang="en-US" dirty="0">
                <a:solidFill>
                  <a:schemeClr val="tx1"/>
                </a:solidFill>
              </a:rPr>
              <a:t>Implementing plans to efficiently scale our customer service team and simplifying the selling process for both internal and external sales representatives. </a:t>
            </a:r>
          </a:p>
          <a:p>
            <a:pPr>
              <a:buClrTx/>
            </a:pPr>
            <a:endParaRPr lang="en-US" dirty="0">
              <a:solidFill>
                <a:schemeClr val="tx1"/>
              </a:solidFill>
            </a:endParaRPr>
          </a:p>
          <a:p>
            <a:pPr marL="0" indent="0">
              <a:buClrTx/>
              <a:buNone/>
            </a:pPr>
            <a:r>
              <a:rPr lang="en-US" b="1" dirty="0">
                <a:solidFill>
                  <a:schemeClr val="tx1"/>
                </a:solidFill>
              </a:rPr>
              <a:t>Shipping and Fulfillment </a:t>
            </a:r>
          </a:p>
          <a:p>
            <a:pPr>
              <a:buClrTx/>
            </a:pPr>
            <a:r>
              <a:rPr lang="en-US" dirty="0">
                <a:solidFill>
                  <a:schemeClr val="tx1"/>
                </a:solidFill>
              </a:rPr>
              <a:t>With the significant growth experienced by the Company, Sanara is working to separate and streamline its shipping and fulfillment operations to allow customer service to focus on best of class sales support. </a:t>
            </a:r>
          </a:p>
          <a:p>
            <a:pPr marL="0" indent="0">
              <a:buClrTx/>
              <a:buNone/>
            </a:pPr>
            <a:endParaRPr lang="en-US" b="1" dirty="0">
              <a:solidFill>
                <a:schemeClr val="tx1"/>
              </a:solidFill>
            </a:endParaRPr>
          </a:p>
          <a:p>
            <a:pPr marL="0" indent="0">
              <a:buClrTx/>
              <a:buNone/>
            </a:pPr>
            <a:r>
              <a:rPr lang="en-US" b="1" dirty="0">
                <a:solidFill>
                  <a:schemeClr val="tx1"/>
                </a:solidFill>
              </a:rPr>
              <a:t>Supply Chain</a:t>
            </a:r>
          </a:p>
          <a:p>
            <a:pPr>
              <a:buClrTx/>
            </a:pPr>
            <a:r>
              <a:rPr lang="en-US" dirty="0">
                <a:solidFill>
                  <a:schemeClr val="tx1"/>
                </a:solidFill>
              </a:rPr>
              <a:t>Reorganized supply chain function to facilitate smooth and consistent operations across all product lines.</a:t>
            </a:r>
          </a:p>
          <a:p>
            <a:pPr marL="0" indent="0">
              <a:buClrTx/>
              <a:buNone/>
            </a:pPr>
            <a:endParaRPr lang="en-US" b="1" dirty="0">
              <a:solidFill>
                <a:schemeClr val="tx1"/>
              </a:solidFill>
            </a:endParaRPr>
          </a:p>
          <a:p>
            <a:pPr marL="0" indent="0">
              <a:buClrTx/>
              <a:buNone/>
            </a:pPr>
            <a:endParaRPr lang="en-US" dirty="0">
              <a:solidFill>
                <a:srgbClr val="FF0000"/>
              </a:solidFill>
            </a:endParaRPr>
          </a:p>
          <a:p>
            <a:pPr marL="0" indent="0">
              <a:buClrTx/>
              <a:buNone/>
            </a:pPr>
            <a:endParaRPr lang="en-US" dirty="0">
              <a:solidFill>
                <a:srgbClr val="FF0000"/>
              </a:solidFill>
            </a:endParaRPr>
          </a:p>
        </p:txBody>
      </p:sp>
    </p:spTree>
    <p:extLst>
      <p:ext uri="{BB962C8B-B14F-4D97-AF65-F5344CB8AC3E}">
        <p14:creationId xmlns:p14="http://schemas.microsoft.com/office/powerpoint/2010/main" val="403713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F0273D-B84C-DC2D-51AC-F6E0A5822E9C}"/>
              </a:ext>
            </a:extLst>
          </p:cNvPr>
          <p:cNvSpPr>
            <a:spLocks noGrp="1"/>
          </p:cNvSpPr>
          <p:nvPr>
            <p:ph type="ctrTitle"/>
          </p:nvPr>
        </p:nvSpPr>
        <p:spPr/>
        <p:txBody>
          <a:bodyPr>
            <a:normAutofit/>
          </a:bodyPr>
          <a:lstStyle/>
          <a:p>
            <a:r>
              <a:rPr lang="en-US" sz="4000" dirty="0"/>
              <a:t>Tissue Health Plus </a:t>
            </a:r>
          </a:p>
        </p:txBody>
      </p:sp>
      <p:sp>
        <p:nvSpPr>
          <p:cNvPr id="3" name="Slide Number Placeholder 2">
            <a:extLst>
              <a:ext uri="{FF2B5EF4-FFF2-40B4-BE49-F238E27FC236}">
                <a16:creationId xmlns:a16="http://schemas.microsoft.com/office/drawing/2014/main" id="{D0EA6ADE-A62E-6E9F-90F1-A590F1319E88}"/>
              </a:ext>
            </a:extLst>
          </p:cNvPr>
          <p:cNvSpPr>
            <a:spLocks noGrp="1"/>
          </p:cNvSpPr>
          <p:nvPr>
            <p:ph type="sldNum" sz="quarter" idx="4294967295"/>
          </p:nvPr>
        </p:nvSpPr>
        <p:spPr>
          <a:xfrm>
            <a:off x="0" y="6308725"/>
            <a:ext cx="457200" cy="365125"/>
          </a:xfrm>
        </p:spPr>
        <p:txBody>
          <a:bodyPr/>
          <a:lstStyle/>
          <a:p>
            <a:fld id="{622CCB82-594B-CE40-93A6-C43872A15E5A}" type="slidenum">
              <a:rPr lang="en-US" smtClean="0"/>
              <a:t>7</a:t>
            </a:fld>
            <a:endParaRPr lang="en-US" dirty="0"/>
          </a:p>
        </p:txBody>
      </p:sp>
    </p:spTree>
    <p:extLst>
      <p:ext uri="{BB962C8B-B14F-4D97-AF65-F5344CB8AC3E}">
        <p14:creationId xmlns:p14="http://schemas.microsoft.com/office/powerpoint/2010/main" val="335152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87D7-DA26-8528-8810-A6B26ECD1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ADF03-3D6B-FDF8-6166-7FC23A44BE8E}"/>
              </a:ext>
            </a:extLst>
          </p:cNvPr>
          <p:cNvSpPr>
            <a:spLocks noGrp="1"/>
          </p:cNvSpPr>
          <p:nvPr>
            <p:ph type="title"/>
          </p:nvPr>
        </p:nvSpPr>
        <p:spPr>
          <a:xfrm>
            <a:off x="398374" y="91420"/>
            <a:ext cx="9626517" cy="805070"/>
          </a:xfrm>
        </p:spPr>
        <p:txBody>
          <a:bodyPr anchor="ctr">
            <a:normAutofit fontScale="90000"/>
          </a:bodyPr>
          <a:lstStyle/>
          <a:p>
            <a:r>
              <a:rPr lang="en-US" dirty="0"/>
              <a:t>Wound Care Represents $100B+ Yearly Spend (Products + Services) But Generates Mixed Patient Outcomes </a:t>
            </a:r>
          </a:p>
        </p:txBody>
      </p:sp>
      <p:sp>
        <p:nvSpPr>
          <p:cNvPr id="3" name="Slide Number Placeholder 2">
            <a:extLst>
              <a:ext uri="{FF2B5EF4-FFF2-40B4-BE49-F238E27FC236}">
                <a16:creationId xmlns:a16="http://schemas.microsoft.com/office/drawing/2014/main" id="{182D58DA-1228-B546-87FF-29AE09981440}"/>
              </a:ext>
            </a:extLst>
          </p:cNvPr>
          <p:cNvSpPr>
            <a:spLocks noGrp="1"/>
          </p:cNvSpPr>
          <p:nvPr>
            <p:ph type="sldNum" sz="quarter" idx="12"/>
          </p:nvPr>
        </p:nvSpPr>
        <p:spPr/>
        <p:txBody>
          <a:bodyPr/>
          <a:lstStyle/>
          <a:p>
            <a:fld id="{78DF0A33-5C4D-4A23-88A2-35D50F1B7176}" type="slidenum">
              <a:rPr lang="en-US" smtClean="0">
                <a:solidFill>
                  <a:schemeClr val="bg2"/>
                </a:solidFill>
              </a:rPr>
              <a:t>8</a:t>
            </a:fld>
            <a:endParaRPr lang="en-US" dirty="0">
              <a:solidFill>
                <a:schemeClr val="bg2"/>
              </a:solidFill>
            </a:endParaRPr>
          </a:p>
        </p:txBody>
      </p:sp>
      <p:grpSp>
        <p:nvGrpSpPr>
          <p:cNvPr id="57" name="Group 56">
            <a:extLst>
              <a:ext uri="{FF2B5EF4-FFF2-40B4-BE49-F238E27FC236}">
                <a16:creationId xmlns:a16="http://schemas.microsoft.com/office/drawing/2014/main" id="{C45EF36C-2544-B9BE-39CB-C1A843E75CF4}"/>
              </a:ext>
            </a:extLst>
          </p:cNvPr>
          <p:cNvGrpSpPr/>
          <p:nvPr/>
        </p:nvGrpSpPr>
        <p:grpSpPr>
          <a:xfrm>
            <a:off x="0" y="6169156"/>
            <a:ext cx="12192000" cy="688844"/>
            <a:chOff x="0" y="6169156"/>
            <a:chExt cx="12192000" cy="688844"/>
          </a:xfrm>
          <a:solidFill>
            <a:schemeClr val="accent1"/>
          </a:solidFill>
        </p:grpSpPr>
        <p:sp>
          <p:nvSpPr>
            <p:cNvPr id="50" name="Rectangle 49">
              <a:extLst>
                <a:ext uri="{FF2B5EF4-FFF2-40B4-BE49-F238E27FC236}">
                  <a16:creationId xmlns:a16="http://schemas.microsoft.com/office/drawing/2014/main" id="{55476C3A-5D08-4143-6EA8-4F3B22A327B5}"/>
                </a:ext>
              </a:extLst>
            </p:cNvPr>
            <p:cNvSpPr/>
            <p:nvPr/>
          </p:nvSpPr>
          <p:spPr>
            <a:xfrm>
              <a:off x="0" y="6169156"/>
              <a:ext cx="12192000" cy="68884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A484493-1820-4A38-25FB-6036D031B21A}"/>
                </a:ext>
              </a:extLst>
            </p:cNvPr>
            <p:cNvSpPr txBox="1"/>
            <p:nvPr/>
          </p:nvSpPr>
          <p:spPr>
            <a:xfrm>
              <a:off x="1573619" y="6234053"/>
              <a:ext cx="9580485" cy="584775"/>
            </a:xfrm>
            <a:prstGeom prst="rect">
              <a:avLst/>
            </a:prstGeom>
            <a:grp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Wound Care is a large </a:t>
              </a:r>
              <a:r>
                <a:rPr lang="en-US" sz="1600" u="sng" dirty="0">
                  <a:solidFill>
                    <a:schemeClr val="bg1"/>
                  </a:solidFill>
                  <a:latin typeface="Segoe UI Semibold" panose="020B0702040204020203" pitchFamily="34" charset="0"/>
                  <a:cs typeface="Segoe UI Semibold" panose="020B0702040204020203" pitchFamily="34" charset="0"/>
                </a:rPr>
                <a:t>unmanaged</a:t>
              </a:r>
              <a:r>
                <a:rPr lang="en-US" sz="1600" dirty="0">
                  <a:solidFill>
                    <a:schemeClr val="bg1"/>
                  </a:solidFill>
                  <a:latin typeface="Segoe UI Semibold" panose="020B0702040204020203" pitchFamily="34" charset="0"/>
                  <a:cs typeface="Segoe UI Semibold" panose="020B0702040204020203" pitchFamily="34" charset="0"/>
                </a:rPr>
                <a:t> spend segment that is ripe for disruption. It is strongly correlated to the growing obesity and chronic disease epidemic. </a:t>
              </a:r>
              <a:r>
                <a:rPr lang="en-US" sz="1600" i="1" u="sng" dirty="0">
                  <a:solidFill>
                    <a:schemeClr val="bg1"/>
                  </a:solidFill>
                  <a:latin typeface="Segoe UI Semibold" panose="020B0702040204020203" pitchFamily="34" charset="0"/>
                  <a:cs typeface="Segoe UI Semibold" panose="020B0702040204020203" pitchFamily="34" charset="0"/>
                </a:rPr>
                <a:t>50M+ wounds by 2050</a:t>
              </a:r>
            </a:p>
          </p:txBody>
        </p:sp>
      </p:grpSp>
      <p:grpSp>
        <p:nvGrpSpPr>
          <p:cNvPr id="5" name="Group 4">
            <a:extLst>
              <a:ext uri="{FF2B5EF4-FFF2-40B4-BE49-F238E27FC236}">
                <a16:creationId xmlns:a16="http://schemas.microsoft.com/office/drawing/2014/main" id="{2ACE252F-78CB-B91A-3AEC-5341EB50B57A}"/>
              </a:ext>
            </a:extLst>
          </p:cNvPr>
          <p:cNvGrpSpPr/>
          <p:nvPr/>
        </p:nvGrpSpPr>
        <p:grpSpPr>
          <a:xfrm>
            <a:off x="1024342" y="1172448"/>
            <a:ext cx="10066884" cy="2313415"/>
            <a:chOff x="1024342" y="1445162"/>
            <a:chExt cx="10066884" cy="2313415"/>
          </a:xfrm>
        </p:grpSpPr>
        <p:sp>
          <p:nvSpPr>
            <p:cNvPr id="43" name="Rectangle: Top Corners Rounded 42">
              <a:extLst>
                <a:ext uri="{FF2B5EF4-FFF2-40B4-BE49-F238E27FC236}">
                  <a16:creationId xmlns:a16="http://schemas.microsoft.com/office/drawing/2014/main" id="{3F442C03-3B5B-E1A1-A161-164D1829BE0C}"/>
                </a:ext>
              </a:extLst>
            </p:cNvPr>
            <p:cNvSpPr/>
            <p:nvPr/>
          </p:nvSpPr>
          <p:spPr>
            <a:xfrm>
              <a:off x="1024342" y="1445162"/>
              <a:ext cx="10066884" cy="2313415"/>
            </a:xfrm>
            <a:prstGeom prst="round2SameRect">
              <a:avLst/>
            </a:prstGeom>
            <a:solidFill>
              <a:schemeClr val="bg1"/>
            </a:solidFill>
            <a:ln>
              <a:noFill/>
            </a:ln>
            <a:effectLst>
              <a:outerShdw blurRad="3048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j-lt"/>
              </a:endParaRPr>
            </a:p>
          </p:txBody>
        </p:sp>
        <p:sp>
          <p:nvSpPr>
            <p:cNvPr id="20" name="Rectangle 19">
              <a:extLst>
                <a:ext uri="{FF2B5EF4-FFF2-40B4-BE49-F238E27FC236}">
                  <a16:creationId xmlns:a16="http://schemas.microsoft.com/office/drawing/2014/main" id="{522F79C4-0C06-CF81-C383-4332BAB86D6D}"/>
                </a:ext>
              </a:extLst>
            </p:cNvPr>
            <p:cNvSpPr/>
            <p:nvPr/>
          </p:nvSpPr>
          <p:spPr>
            <a:xfrm>
              <a:off x="1771100" y="1594887"/>
              <a:ext cx="2868688" cy="789612"/>
            </a:xfrm>
            <a:prstGeom prst="rect">
              <a:avLst/>
            </a:prstGeom>
            <a:solidFill>
              <a:schemeClr val="accent3"/>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Segoe UI Semibold" panose="020B0702040204020203" pitchFamily="34" charset="0"/>
                  <a:cs typeface="Segoe UI Semibold" panose="020B0702040204020203" pitchFamily="34" charset="0"/>
                </a:rPr>
                <a:t>$100B+</a:t>
              </a:r>
              <a:r>
                <a:rPr lang="en-US" sz="1400" baseline="70000" dirty="0">
                  <a:solidFill>
                    <a:schemeClr val="bg1"/>
                  </a:solidFill>
                  <a:latin typeface="Segoe UI Semibold" panose="020B0702040204020203" pitchFamily="34" charset="0"/>
                  <a:cs typeface="Segoe UI Semibold" panose="020B0702040204020203" pitchFamily="34" charset="0"/>
                </a:rPr>
                <a:t>(1)</a:t>
              </a:r>
              <a:endParaRPr lang="en-US" sz="1400" i="1" baseline="70000" dirty="0">
                <a:solidFill>
                  <a:schemeClr val="bg1"/>
                </a:solidFill>
                <a:latin typeface="Segoe UI Semibold" panose="020B0702040204020203" pitchFamily="34" charset="0"/>
                <a:cs typeface="Segoe UI Semibold" panose="020B0702040204020203" pitchFamily="34" charset="0"/>
              </a:endParaRPr>
            </a:p>
            <a:p>
              <a:pPr algn="ctr"/>
              <a:r>
                <a:rPr lang="en-US" sz="1200" dirty="0">
                  <a:solidFill>
                    <a:schemeClr val="bg1"/>
                  </a:solidFill>
                  <a:cs typeface="Segoe UI Semibold" panose="020B0702040204020203" pitchFamily="34" charset="0"/>
                </a:rPr>
                <a:t>U.S. Annual Spend on Products &amp; Services Across Care Settings</a:t>
              </a:r>
            </a:p>
          </p:txBody>
        </p:sp>
        <p:sp>
          <p:nvSpPr>
            <p:cNvPr id="21" name="Rectangle 20">
              <a:extLst>
                <a:ext uri="{FF2B5EF4-FFF2-40B4-BE49-F238E27FC236}">
                  <a16:creationId xmlns:a16="http://schemas.microsoft.com/office/drawing/2014/main" id="{E7337869-E059-A84E-6ED8-2172E84367E9}"/>
                </a:ext>
              </a:extLst>
            </p:cNvPr>
            <p:cNvSpPr/>
            <p:nvPr/>
          </p:nvSpPr>
          <p:spPr>
            <a:xfrm>
              <a:off x="7784064" y="1594887"/>
              <a:ext cx="2868688" cy="789612"/>
            </a:xfrm>
            <a:prstGeom prst="rect">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~$35B+</a:t>
              </a:r>
              <a:endParaRPr lang="en-US" sz="1200" i="1" dirty="0">
                <a:solidFill>
                  <a:schemeClr val="bg1"/>
                </a:solidFill>
                <a:latin typeface="Segoe UI Semibold" panose="020B0702040204020203" pitchFamily="34" charset="0"/>
                <a:cs typeface="Segoe UI Semibold" panose="020B0702040204020203" pitchFamily="34" charset="0"/>
              </a:endParaRPr>
            </a:p>
            <a:p>
              <a:pPr algn="ctr"/>
              <a:r>
                <a:rPr lang="en-US" sz="1200" dirty="0">
                  <a:solidFill>
                    <a:schemeClr val="bg1"/>
                  </a:solidFill>
                  <a:cs typeface="Segoe UI Semibold" panose="020B0702040204020203" pitchFamily="34" charset="0"/>
                </a:rPr>
                <a:t>Of the Spend is either Preventable or is Overuse and Wastage</a:t>
              </a:r>
            </a:p>
          </p:txBody>
        </p:sp>
        <p:sp>
          <p:nvSpPr>
            <p:cNvPr id="22" name="Rectangle 21">
              <a:extLst>
                <a:ext uri="{FF2B5EF4-FFF2-40B4-BE49-F238E27FC236}">
                  <a16:creationId xmlns:a16="http://schemas.microsoft.com/office/drawing/2014/main" id="{8500F6E1-BFD2-B9CE-9E53-1BC992C32CAF}"/>
                </a:ext>
              </a:extLst>
            </p:cNvPr>
            <p:cNvSpPr/>
            <p:nvPr/>
          </p:nvSpPr>
          <p:spPr>
            <a:xfrm>
              <a:off x="4777582" y="1594887"/>
              <a:ext cx="2868688" cy="789612"/>
            </a:xfrm>
            <a:prstGeom prst="rect">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~$69B+</a:t>
              </a:r>
              <a:r>
                <a:rPr lang="en-US" sz="1400" baseline="70000" dirty="0">
                  <a:solidFill>
                    <a:schemeClr val="bg1"/>
                  </a:solidFill>
                  <a:latin typeface="Segoe UI Semibold" panose="020B0702040204020203" pitchFamily="34" charset="0"/>
                  <a:cs typeface="Segoe UI Semibold" panose="020B0702040204020203" pitchFamily="34" charset="0"/>
                </a:rPr>
                <a:t>(1)</a:t>
              </a:r>
            </a:p>
            <a:p>
              <a:pPr algn="ctr"/>
              <a:r>
                <a:rPr lang="en-US" sz="1200" dirty="0">
                  <a:solidFill>
                    <a:schemeClr val="bg1"/>
                  </a:solidFill>
                  <a:cs typeface="Segoe UI Semibold" panose="020B0702040204020203" pitchFamily="34" charset="0"/>
                </a:rPr>
                <a:t>Occurs in the  Highest Cost Setting, the Hospital</a:t>
              </a:r>
            </a:p>
          </p:txBody>
        </p:sp>
        <p:sp>
          <p:nvSpPr>
            <p:cNvPr id="23" name="Rectangle 22">
              <a:extLst>
                <a:ext uri="{FF2B5EF4-FFF2-40B4-BE49-F238E27FC236}">
                  <a16:creationId xmlns:a16="http://schemas.microsoft.com/office/drawing/2014/main" id="{A9D222E7-CD7C-0E04-31FD-0D08A0B2D327}"/>
                </a:ext>
              </a:extLst>
            </p:cNvPr>
            <p:cNvSpPr/>
            <p:nvPr/>
          </p:nvSpPr>
          <p:spPr>
            <a:xfrm>
              <a:off x="1782086" y="2697562"/>
              <a:ext cx="2868688" cy="789612"/>
            </a:xfrm>
            <a:prstGeom prst="rect">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30%+</a:t>
              </a:r>
              <a:r>
                <a:rPr lang="en-US" sz="1400" baseline="70000" dirty="0">
                  <a:solidFill>
                    <a:schemeClr val="bg1"/>
                  </a:solidFill>
                  <a:latin typeface="Segoe UI Semibold" panose="020B0702040204020203" pitchFamily="34" charset="0"/>
                  <a:cs typeface="Segoe UI Semibold" panose="020B0702040204020203" pitchFamily="34" charset="0"/>
                </a:rPr>
                <a:t>(3)</a:t>
              </a:r>
            </a:p>
            <a:p>
              <a:pPr algn="ctr"/>
              <a:r>
                <a:rPr lang="en-US" sz="1200" dirty="0">
                  <a:solidFill>
                    <a:schemeClr val="bg1"/>
                  </a:solidFill>
                  <a:cs typeface="Segoe UI Semibold" panose="020B0702040204020203" pitchFamily="34" charset="0"/>
                </a:rPr>
                <a:t>U.S. 5 Year Diabetic Foot Ulcer Patient Mortality, Same As Cancer Patient’s</a:t>
              </a:r>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61C9AED-C37E-B91C-9F8D-FE1B919C74BB}"/>
                    </a:ext>
                  </a:extLst>
                </p14:cNvPr>
                <p14:cNvContentPartPr/>
                <p14:nvPr/>
              </p14:nvContentPartPr>
              <p14:xfrm>
                <a:off x="7740811" y="2033239"/>
                <a:ext cx="307" cy="307"/>
              </p14:xfrm>
            </p:contentPart>
          </mc:Choice>
          <mc:Fallback xmlns="">
            <p:pic>
              <p:nvPicPr>
                <p:cNvPr id="24" name="Ink 23">
                  <a:extLst>
                    <a:ext uri="{FF2B5EF4-FFF2-40B4-BE49-F238E27FC236}">
                      <a16:creationId xmlns:a16="http://schemas.microsoft.com/office/drawing/2014/main" id="{961C9AED-C37E-B91C-9F8D-FE1B919C74BB}"/>
                    </a:ext>
                  </a:extLst>
                </p:cNvPr>
                <p:cNvPicPr/>
                <p:nvPr/>
              </p:nvPicPr>
              <p:blipFill>
                <a:blip r:embed="rId4"/>
                <a:stretch>
                  <a:fillRect/>
                </a:stretch>
              </p:blipFill>
              <p:spPr>
                <a:xfrm>
                  <a:off x="7735592" y="2028020"/>
                  <a:ext cx="10745" cy="10745"/>
                </a:xfrm>
                <a:prstGeom prst="rect">
                  <a:avLst/>
                </a:prstGeom>
              </p:spPr>
            </p:pic>
          </mc:Fallback>
        </mc:AlternateContent>
        <p:sp>
          <p:nvSpPr>
            <p:cNvPr id="6" name="Rectangle 5">
              <a:extLst>
                <a:ext uri="{FF2B5EF4-FFF2-40B4-BE49-F238E27FC236}">
                  <a16:creationId xmlns:a16="http://schemas.microsoft.com/office/drawing/2014/main" id="{90535940-9A0C-6D21-E7C6-4476B2C4AF73}"/>
                </a:ext>
              </a:extLst>
            </p:cNvPr>
            <p:cNvSpPr/>
            <p:nvPr/>
          </p:nvSpPr>
          <p:spPr>
            <a:xfrm>
              <a:off x="4788568" y="2694596"/>
              <a:ext cx="2868688" cy="789612"/>
            </a:xfrm>
            <a:prstGeom prst="rect">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40-66%</a:t>
              </a:r>
              <a:r>
                <a:rPr kumimoji="0" lang="en-US" sz="1400" b="0" i="0" u="none" strike="noStrike" kern="1200" cap="none" spc="0" normalizeH="0" baseline="7000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(2)</a:t>
              </a:r>
              <a:endParaRPr kumimoji="0" lang="en-US" sz="1400" b="0" i="0" u="none" strike="noStrike" kern="1200" cap="none" spc="0" normalizeH="0" baseline="7000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Segoe UI Semibold" panose="020B0702040204020203" pitchFamily="34" charset="0"/>
                </a:rPr>
                <a:t> U.S. Chronic Wound Healing Rate </a:t>
              </a:r>
            </a:p>
          </p:txBody>
        </p:sp>
        <p:sp>
          <p:nvSpPr>
            <p:cNvPr id="7" name="Rectangle 6">
              <a:extLst>
                <a:ext uri="{FF2B5EF4-FFF2-40B4-BE49-F238E27FC236}">
                  <a16:creationId xmlns:a16="http://schemas.microsoft.com/office/drawing/2014/main" id="{D78B6F83-4702-0EE7-E246-2AE3B10B3518}"/>
                </a:ext>
              </a:extLst>
            </p:cNvPr>
            <p:cNvSpPr/>
            <p:nvPr/>
          </p:nvSpPr>
          <p:spPr>
            <a:xfrm>
              <a:off x="7795050" y="2685676"/>
              <a:ext cx="2868688" cy="789612"/>
            </a:xfrm>
            <a:prstGeom prst="rect">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15%+</a:t>
              </a:r>
              <a:r>
                <a:rPr kumimoji="0" lang="en-US" sz="1400" b="0" i="0" u="none" strike="noStrike" kern="1200" cap="none" spc="0" normalizeH="0" baseline="7000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(1)</a:t>
              </a:r>
              <a:endParaRPr lang="en-US" sz="1400" baseline="70000" dirty="0">
                <a:solidFill>
                  <a:schemeClr val="bg1"/>
                </a:solidFill>
                <a:latin typeface="Segoe UI Semibold" panose="020B0702040204020203" pitchFamily="34" charset="0"/>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Segoe UI Semibold" panose="020B0702040204020203" pitchFamily="34" charset="0"/>
                </a:rPr>
                <a:t>Of 65+ U.S. Population Has Chronic Non-Healing Wounds </a:t>
              </a:r>
            </a:p>
          </p:txBody>
        </p:sp>
      </p:grpSp>
      <p:grpSp>
        <p:nvGrpSpPr>
          <p:cNvPr id="12" name="Group 11">
            <a:extLst>
              <a:ext uri="{FF2B5EF4-FFF2-40B4-BE49-F238E27FC236}">
                <a16:creationId xmlns:a16="http://schemas.microsoft.com/office/drawing/2014/main" id="{C3B9C8D3-90E6-CFDD-D08C-26057D63B60E}"/>
              </a:ext>
            </a:extLst>
          </p:cNvPr>
          <p:cNvGrpSpPr/>
          <p:nvPr/>
        </p:nvGrpSpPr>
        <p:grpSpPr>
          <a:xfrm>
            <a:off x="2221377" y="3679997"/>
            <a:ext cx="8137488" cy="1352904"/>
            <a:chOff x="2197101" y="4272375"/>
            <a:chExt cx="8137488" cy="1352904"/>
          </a:xfrm>
        </p:grpSpPr>
        <p:sp>
          <p:nvSpPr>
            <p:cNvPr id="4" name="Isosceles Triangle 3">
              <a:extLst>
                <a:ext uri="{FF2B5EF4-FFF2-40B4-BE49-F238E27FC236}">
                  <a16:creationId xmlns:a16="http://schemas.microsoft.com/office/drawing/2014/main" id="{C36C9ADB-4729-C07C-7962-35F07E6066B1}"/>
                </a:ext>
              </a:extLst>
            </p:cNvPr>
            <p:cNvSpPr/>
            <p:nvPr/>
          </p:nvSpPr>
          <p:spPr>
            <a:xfrm flipV="1">
              <a:off x="2484120" y="4272375"/>
              <a:ext cx="7223760" cy="631622"/>
            </a:xfrm>
            <a:prstGeom prst="triangle">
              <a:avLst>
                <a:gd name="adj" fmla="val 4931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50000"/>
                    </a:schemeClr>
                  </a:solidFill>
                  <a:latin typeface="Segoe UI Semibold" panose="020B0702040204020203" pitchFamily="34" charset="0"/>
                  <a:cs typeface="Segoe UI Semibold" panose="020B0702040204020203" pitchFamily="34" charset="0"/>
                </a:rPr>
                <a:t> </a:t>
              </a:r>
            </a:p>
          </p:txBody>
        </p:sp>
        <p:sp>
          <p:nvSpPr>
            <p:cNvPr id="8" name="Rectangle: Rounded Corners 7">
              <a:extLst>
                <a:ext uri="{FF2B5EF4-FFF2-40B4-BE49-F238E27FC236}">
                  <a16:creationId xmlns:a16="http://schemas.microsoft.com/office/drawing/2014/main" id="{18C3FA1C-BFC2-765C-A3F5-1370775B189A}"/>
                </a:ext>
              </a:extLst>
            </p:cNvPr>
            <p:cNvSpPr/>
            <p:nvPr/>
          </p:nvSpPr>
          <p:spPr>
            <a:xfrm>
              <a:off x="2197101" y="5051120"/>
              <a:ext cx="8137488" cy="574159"/>
            </a:xfrm>
            <a:prstGeom prst="roundRect">
              <a:avLst/>
            </a:prstGeom>
            <a:solidFill>
              <a:schemeClr val="bg1"/>
            </a:solidFill>
            <a:ln>
              <a:solidFill>
                <a:schemeClr val="bg1"/>
              </a:solidFill>
              <a:prstDash val="solid"/>
            </a:ln>
            <a:effectLst>
              <a:outerShdw blurRad="25400" sx="101000" sy="101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accent4"/>
                  </a:solidFill>
                  <a:latin typeface="Segoe UI Semibold" panose="020B0702040204020203" pitchFamily="34" charset="0"/>
                  <a:cs typeface="Segoe UI Semibold" panose="020B0702040204020203" pitchFamily="34" charset="0"/>
                </a:rPr>
                <a:t>Reduce hospital spend by realigning</a:t>
              </a:r>
              <a:r>
                <a:rPr lang="en-US" i="1" dirty="0">
                  <a:solidFill>
                    <a:schemeClr val="accent4"/>
                  </a:solidFill>
                  <a:latin typeface="Segoe UI Semibold" panose="020B0702040204020203" pitchFamily="34" charset="0"/>
                  <a:cs typeface="Segoe UI Semibold" panose="020B0702040204020203" pitchFamily="34" charset="0"/>
                </a:rPr>
                <a:t> h</a:t>
              </a:r>
              <a:r>
                <a:rPr lang="en-US" sz="1800" i="1" dirty="0">
                  <a:solidFill>
                    <a:schemeClr val="accent4"/>
                  </a:solidFill>
                  <a:latin typeface="Segoe UI Semibold" panose="020B0702040204020203" pitchFamily="34" charset="0"/>
                  <a:cs typeface="Segoe UI Semibold" panose="020B0702040204020203" pitchFamily="34" charset="0"/>
                </a:rPr>
                <a:t>ome &amp; community </a:t>
              </a:r>
              <a:r>
                <a:rPr lang="en-US" i="1" dirty="0">
                  <a:solidFill>
                    <a:schemeClr val="accent4"/>
                  </a:solidFill>
                  <a:latin typeface="Segoe UI Semibold" panose="020B0702040204020203" pitchFamily="34" charset="0"/>
                  <a:cs typeface="Segoe UI Semibold" panose="020B0702040204020203" pitchFamily="34" charset="0"/>
                </a:rPr>
                <a:t>b</a:t>
              </a:r>
              <a:r>
                <a:rPr lang="en-US" sz="1800" i="1" dirty="0">
                  <a:solidFill>
                    <a:schemeClr val="accent4"/>
                  </a:solidFill>
                  <a:latin typeface="Segoe UI Semibold" panose="020B0702040204020203" pitchFamily="34" charset="0"/>
                  <a:cs typeface="Segoe UI Semibold" panose="020B0702040204020203" pitchFamily="34" charset="0"/>
                </a:rPr>
                <a:t>ased </a:t>
              </a:r>
              <a:r>
                <a:rPr lang="en-US" i="1" dirty="0">
                  <a:solidFill>
                    <a:schemeClr val="accent4"/>
                  </a:solidFill>
                  <a:latin typeface="Segoe UI Semibold" panose="020B0702040204020203" pitchFamily="34" charset="0"/>
                  <a:cs typeface="Segoe UI Semibold" panose="020B0702040204020203" pitchFamily="34" charset="0"/>
                </a:rPr>
                <a:t>w</a:t>
              </a:r>
              <a:r>
                <a:rPr lang="en-US" sz="1800" i="1" dirty="0">
                  <a:solidFill>
                    <a:schemeClr val="accent4"/>
                  </a:solidFill>
                  <a:latin typeface="Segoe UI Semibold" panose="020B0702040204020203" pitchFamily="34" charset="0"/>
                  <a:cs typeface="Segoe UI Semibold" panose="020B0702040204020203" pitchFamily="34" charset="0"/>
                </a:rPr>
                <a:t>ound </a:t>
              </a:r>
              <a:r>
                <a:rPr lang="en-US" i="1" dirty="0">
                  <a:solidFill>
                    <a:schemeClr val="accent4"/>
                  </a:solidFill>
                  <a:latin typeface="Segoe UI Semibold" panose="020B0702040204020203" pitchFamily="34" charset="0"/>
                  <a:cs typeface="Segoe UI Semibold" panose="020B0702040204020203" pitchFamily="34" charset="0"/>
                </a:rPr>
                <a:t>c</a:t>
              </a:r>
              <a:r>
                <a:rPr lang="en-US" sz="1800" i="1" dirty="0">
                  <a:solidFill>
                    <a:schemeClr val="accent4"/>
                  </a:solidFill>
                  <a:latin typeface="Segoe UI Semibold" panose="020B0702040204020203" pitchFamily="34" charset="0"/>
                  <a:cs typeface="Segoe UI Semibold" panose="020B0702040204020203" pitchFamily="34" charset="0"/>
                </a:rPr>
                <a:t>are (physician offices, skilled nursing homes)</a:t>
              </a:r>
            </a:p>
          </p:txBody>
        </p:sp>
        <p:sp>
          <p:nvSpPr>
            <p:cNvPr id="11" name="TextBox 10">
              <a:extLst>
                <a:ext uri="{FF2B5EF4-FFF2-40B4-BE49-F238E27FC236}">
                  <a16:creationId xmlns:a16="http://schemas.microsoft.com/office/drawing/2014/main" id="{D1CB00C8-4565-69E0-EAEC-FD25FF2E605B}"/>
                </a:ext>
              </a:extLst>
            </p:cNvPr>
            <p:cNvSpPr txBox="1"/>
            <p:nvPr/>
          </p:nvSpPr>
          <p:spPr>
            <a:xfrm>
              <a:off x="5333326" y="4322577"/>
              <a:ext cx="1525349" cy="369332"/>
            </a:xfrm>
            <a:prstGeom prst="rect">
              <a:avLst/>
            </a:prstGeom>
            <a:noFill/>
          </p:spPr>
          <p:txBody>
            <a:bodyPr wrap="square" rtlCol="0">
              <a:spAutoFit/>
            </a:bodyPr>
            <a:lstStyle/>
            <a:p>
              <a:pPr algn="ctr"/>
              <a:r>
                <a:rPr lang="en-US" dirty="0">
                  <a:solidFill>
                    <a:schemeClr val="accent4"/>
                  </a:solidFill>
                  <a:latin typeface="Segoe UI Semibold" panose="020B0702040204020203" pitchFamily="34" charset="0"/>
                  <a:ea typeface="Segoe UI Black" panose="020B0A02040204020203" pitchFamily="34" charset="0"/>
                  <a:cs typeface="Segoe UI Semibold" panose="020B0702040204020203" pitchFamily="34" charset="0"/>
                </a:rPr>
                <a:t>Opportunity</a:t>
              </a:r>
            </a:p>
          </p:txBody>
        </p:sp>
      </p:grpSp>
      <p:sp>
        <p:nvSpPr>
          <p:cNvPr id="10" name="TextBox 9">
            <a:extLst>
              <a:ext uri="{FF2B5EF4-FFF2-40B4-BE49-F238E27FC236}">
                <a16:creationId xmlns:a16="http://schemas.microsoft.com/office/drawing/2014/main" id="{BA707200-7DFC-2E30-23E7-54162CB6573C}"/>
              </a:ext>
            </a:extLst>
          </p:cNvPr>
          <p:cNvSpPr txBox="1"/>
          <p:nvPr/>
        </p:nvSpPr>
        <p:spPr>
          <a:xfrm>
            <a:off x="102442" y="5248044"/>
            <a:ext cx="11987116" cy="923330"/>
          </a:xfrm>
          <a:prstGeom prst="rect">
            <a:avLst/>
          </a:prstGeom>
          <a:noFill/>
        </p:spPr>
        <p:txBody>
          <a:bodyPr wrap="square">
            <a:spAutoFit/>
          </a:bodyPr>
          <a:lstStyle/>
          <a:p>
            <a:pPr marL="228600" indent="-228600">
              <a:buFontTx/>
              <a:buAutoNum type="arabicParenBoth"/>
              <a:defRPr/>
            </a:pPr>
            <a:r>
              <a:rPr lang="en-US" sz="900" dirty="0">
                <a:latin typeface="+mj-lt"/>
              </a:rPr>
              <a:t>THP Analysis + Carter MJ, </a:t>
            </a:r>
            <a:r>
              <a:rPr lang="en-US" sz="900" dirty="0" err="1">
                <a:latin typeface="+mj-lt"/>
              </a:rPr>
              <a:t>DaVanzo</a:t>
            </a:r>
            <a:r>
              <a:rPr lang="en-US" sz="900" dirty="0">
                <a:latin typeface="+mj-lt"/>
              </a:rPr>
              <a:t> J, Haught R, et al. Chronic wound prevalence and the associated cost of treatment in Medicare beneficiaries: Changes between 2014 and 2019. J Med Econ 2023;26(1): 894–901; </a:t>
            </a:r>
            <a:r>
              <a:rPr lang="en-US" sz="900" dirty="0" err="1">
                <a:latin typeface="+mj-lt"/>
              </a:rPr>
              <a:t>doi</a:t>
            </a:r>
            <a:r>
              <a:rPr lang="en-US" sz="900" dirty="0">
                <a:latin typeface="+mj-lt"/>
              </a:rPr>
              <a:t>: 10.1080/13696998.2023.2232256</a:t>
            </a:r>
          </a:p>
          <a:p>
            <a:pPr marL="228600" indent="-228600">
              <a:buFontTx/>
              <a:buAutoNum type="arabicParenBoth"/>
              <a:defRPr/>
            </a:pPr>
            <a:r>
              <a:rPr lang="en-US" sz="900" dirty="0">
                <a:latin typeface="+mj-lt"/>
              </a:rPr>
              <a:t>National US Wound Center healing rates &gt; 90%  exclude those with multi conditions and more severe wounds (Fife, Eckert) National US Wound Center healing rates &gt; 90%  exclude those with multi conditions and more severe wounds (Fife, Eckert)</a:t>
            </a:r>
          </a:p>
          <a:p>
            <a:pPr marL="228600" indent="-228600">
              <a:buFontTx/>
              <a:buAutoNum type="arabicParenBoth"/>
              <a:defRPr/>
            </a:pPr>
            <a:r>
              <a:rPr lang="en-US" sz="900" dirty="0">
                <a:latin typeface="+mj-lt"/>
              </a:rPr>
              <a:t> Sheets, AR, Hwang, C and IM Herman 2016. Developing Smart Point-of-Care Diagnostic Tools for “Next-Generation” Wound Care In Translating Regenerative Medicine to the Clinic. http://dx.doi.org/10.1016/B978-0-12-800548-4.00017-6. Copyright © 2016 Elsevier Inc. IM Herman. 2016 Translating Regenerative Medicine to the Clinic </a:t>
            </a:r>
          </a:p>
        </p:txBody>
      </p:sp>
    </p:spTree>
    <p:extLst>
      <p:ext uri="{BB962C8B-B14F-4D97-AF65-F5344CB8AC3E}">
        <p14:creationId xmlns:p14="http://schemas.microsoft.com/office/powerpoint/2010/main" val="3992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694C-FF02-BE67-CCF1-64EA36EC89A6}"/>
            </a:ext>
          </a:extLst>
        </p:cNvPr>
        <p:cNvGrpSpPr/>
        <p:nvPr/>
      </p:nvGrpSpPr>
      <p:grpSpPr>
        <a:xfrm>
          <a:off x="0" y="0"/>
          <a:ext cx="0" cy="0"/>
          <a:chOff x="0" y="0"/>
          <a:chExt cx="0" cy="0"/>
        </a:xfrm>
      </p:grpSpPr>
      <p:sp>
        <p:nvSpPr>
          <p:cNvPr id="56" name="TextBox 55">
            <a:extLst>
              <a:ext uri="{FF2B5EF4-FFF2-40B4-BE49-F238E27FC236}">
                <a16:creationId xmlns:a16="http://schemas.microsoft.com/office/drawing/2014/main" id="{D506CD3E-130C-BDCE-843D-E108B809DB1E}"/>
              </a:ext>
            </a:extLst>
          </p:cNvPr>
          <p:cNvSpPr txBox="1"/>
          <p:nvPr/>
        </p:nvSpPr>
        <p:spPr>
          <a:xfrm>
            <a:off x="-488570" y="3825811"/>
            <a:ext cx="4235182" cy="14875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Segoe UI"/>
                <a:ea typeface="+mn-ea"/>
                <a:cs typeface="+mn-cs"/>
              </a:rPr>
              <a:t>Engagement For Care Plan Adherence</a:t>
            </a:r>
          </a:p>
          <a:p>
            <a:pPr marL="0" marR="0" lvl="0" indent="0" algn="ctr" defTabSz="914400" rtl="0" eaLnBrk="1" fontAlgn="auto" latinLnBrk="0" hangingPunct="1">
              <a:lnSpc>
                <a:spcPts val="8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Targeting &gt;25% Prevention + 90% Healing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Accessible</a:t>
            </a:r>
            <a:r>
              <a:rPr lang="en-US" sz="1200" i="1" dirty="0">
                <a:solidFill>
                  <a:prstClr val="black"/>
                </a:solidFill>
                <a:latin typeface="Segoe UI"/>
              </a:rPr>
              <a:t> &amp; </a:t>
            </a:r>
            <a:r>
              <a:rPr kumimoji="0" lang="en-US" sz="1200" b="0" i="1" u="none" strike="noStrike" kern="1200" cap="none" spc="0" normalizeH="0" baseline="0" noProof="0" dirty="0">
                <a:ln>
                  <a:noFill/>
                </a:ln>
                <a:solidFill>
                  <a:prstClr val="black"/>
                </a:solidFill>
                <a:effectLst/>
                <a:uLnTx/>
                <a:uFillTx/>
                <a:latin typeface="Segoe UI"/>
                <a:ea typeface="+mn-ea"/>
                <a:cs typeface="+mn-cs"/>
              </a:rPr>
              <a:t>Consistent Care Navigation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360 Degree Interactive  Care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SDOH &amp; Community Integration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Tissue Health Index Score Driven Incentives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Self-Care &amp; Reporting Enablement</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p:txBody>
      </p:sp>
      <p:sp>
        <p:nvSpPr>
          <p:cNvPr id="64" name="Title 1">
            <a:extLst>
              <a:ext uri="{FF2B5EF4-FFF2-40B4-BE49-F238E27FC236}">
                <a16:creationId xmlns:a16="http://schemas.microsoft.com/office/drawing/2014/main" id="{EC533664-1C73-68F2-692D-82E373049C5D}"/>
              </a:ext>
            </a:extLst>
          </p:cNvPr>
          <p:cNvSpPr>
            <a:spLocks noGrp="1"/>
          </p:cNvSpPr>
          <p:nvPr>
            <p:ph type="title"/>
          </p:nvPr>
        </p:nvSpPr>
        <p:spPr>
          <a:xfrm>
            <a:off x="291807" y="129961"/>
            <a:ext cx="9907346" cy="722128"/>
          </a:xfrm>
        </p:spPr>
        <p:txBody>
          <a:bodyPr anchor="ctr">
            <a:noAutofit/>
          </a:bodyPr>
          <a:lstStyle/>
          <a:p>
            <a:r>
              <a:rPr lang="en-US" dirty="0"/>
              <a:t>Our Program is Designed to Align Patients, Payors And Providers To Deliver Compelling Value</a:t>
            </a:r>
          </a:p>
        </p:txBody>
      </p:sp>
      <p:sp>
        <p:nvSpPr>
          <p:cNvPr id="30" name="TextBox 29">
            <a:extLst>
              <a:ext uri="{FF2B5EF4-FFF2-40B4-BE49-F238E27FC236}">
                <a16:creationId xmlns:a16="http://schemas.microsoft.com/office/drawing/2014/main" id="{6CB41F4D-F7B6-9F5F-B79A-2BFD44514C4F}"/>
              </a:ext>
            </a:extLst>
          </p:cNvPr>
          <p:cNvSpPr txBox="1"/>
          <p:nvPr/>
        </p:nvSpPr>
        <p:spPr>
          <a:xfrm>
            <a:off x="8475664" y="3825811"/>
            <a:ext cx="3446979" cy="150041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Segoe UI"/>
                <a:ea typeface="+mn-ea"/>
                <a:cs typeface="+mn-cs"/>
              </a:rPr>
              <a:t>THP SOC Driven Care Transformation</a:t>
            </a:r>
          </a:p>
          <a:p>
            <a:pPr marL="0" marR="0" lvl="0" indent="0" algn="ctr" defTabSz="914400" rtl="0" eaLnBrk="1" fontAlgn="auto" latinLnBrk="0" hangingPunct="1">
              <a:lnSpc>
                <a:spcPts val="9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New Revenue &amp; EBITDA Opportunities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Real Time </a:t>
            </a:r>
            <a:r>
              <a:rPr kumimoji="0" lang="en-US" sz="1200" b="0" i="1" u="none" strike="noStrike" kern="1200" cap="none" spc="0" normalizeH="0" baseline="0" noProof="0" dirty="0">
                <a:ln>
                  <a:noFill/>
                </a:ln>
                <a:solidFill>
                  <a:prstClr val="black"/>
                </a:solidFill>
                <a:effectLst/>
                <a:uLnTx/>
                <a:uFillTx/>
                <a:latin typeface="Segoe UI"/>
                <a:ea typeface="+mn-ea"/>
                <a:cs typeface="+mn-cs"/>
              </a:rPr>
              <a:t>Clinical Decision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No Need To Switch Current EMR</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Practice &amp; Network Leader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Quality Incentives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Path To Quality Guidance</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p:txBody>
      </p:sp>
      <p:sp>
        <p:nvSpPr>
          <p:cNvPr id="61" name="TextBox 60">
            <a:extLst>
              <a:ext uri="{FF2B5EF4-FFF2-40B4-BE49-F238E27FC236}">
                <a16:creationId xmlns:a16="http://schemas.microsoft.com/office/drawing/2014/main" id="{6CB41F4D-F7B6-9F5F-B79A-2BFD44514C4F}"/>
              </a:ext>
            </a:extLst>
          </p:cNvPr>
          <p:cNvSpPr txBox="1"/>
          <p:nvPr/>
        </p:nvSpPr>
        <p:spPr>
          <a:xfrm>
            <a:off x="6720372" y="1048424"/>
            <a:ext cx="4323600" cy="13029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Segoe UI"/>
                <a:ea typeface="+mn-ea"/>
                <a:cs typeface="+mn-cs"/>
              </a:rPr>
              <a:t>Aligned  Value Delivery</a:t>
            </a:r>
          </a:p>
          <a:p>
            <a:pPr marL="0" marR="0" lvl="0" indent="0" algn="ctr" defTabSz="914400" rtl="0" eaLnBrk="1" fontAlgn="auto" latinLnBrk="0" hangingPunct="1">
              <a:lnSpc>
                <a:spcPts val="8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Segoe UI"/>
              <a:ea typeface="+mn-ea"/>
              <a:cs typeface="+mn-cs"/>
            </a:endParaRPr>
          </a:p>
          <a:p>
            <a:pPr algn="ctr">
              <a:defRPr/>
            </a:pPr>
            <a:r>
              <a:rPr lang="en-US" sz="1200" i="1" dirty="0">
                <a:solidFill>
                  <a:prstClr val="black"/>
                </a:solidFill>
                <a:latin typeface="Segoe UI"/>
              </a:rPr>
              <a:t>Programs Tailored For Payor’s Specific Population </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Accrual Of Hospital Based Savings (&gt;20%) To Payor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Payor Net Savings 2X to 5X THP Fees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Two–Way Integration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Complete Performance &amp; Engagement Transparency</a:t>
            </a:r>
          </a:p>
        </p:txBody>
      </p:sp>
      <p:sp>
        <p:nvSpPr>
          <p:cNvPr id="2" name="Oval 1">
            <a:extLst>
              <a:ext uri="{FF2B5EF4-FFF2-40B4-BE49-F238E27FC236}">
                <a16:creationId xmlns:a16="http://schemas.microsoft.com/office/drawing/2014/main" id="{0238CE06-F5CD-8C4F-A324-30713170BF91}"/>
              </a:ext>
            </a:extLst>
          </p:cNvPr>
          <p:cNvSpPr/>
          <p:nvPr/>
        </p:nvSpPr>
        <p:spPr>
          <a:xfrm>
            <a:off x="4703700" y="2405386"/>
            <a:ext cx="2184991" cy="2063231"/>
          </a:xfrm>
          <a:prstGeom prst="ellipse">
            <a:avLst/>
          </a:prstGeom>
          <a:solidFill>
            <a:schemeClr val="bg1"/>
          </a:solidFill>
          <a:ln>
            <a:solidFill>
              <a:srgbClr val="FFFFF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2FAC39-26C3-2CD3-D905-CEBE17AFAC75}"/>
              </a:ext>
            </a:extLst>
          </p:cNvPr>
          <p:cNvPicPr>
            <a:picLocks noChangeAspect="1"/>
          </p:cNvPicPr>
          <p:nvPr/>
        </p:nvPicPr>
        <p:blipFill>
          <a:blip r:embed="rId3">
            <a:duotone>
              <a:schemeClr val="accent3">
                <a:shade val="45000"/>
                <a:satMod val="135000"/>
              </a:schemeClr>
              <a:prstClr val="white"/>
            </a:duotone>
          </a:blip>
          <a:stretch>
            <a:fillRect/>
          </a:stretch>
        </p:blipFill>
        <p:spPr>
          <a:xfrm>
            <a:off x="6020011" y="2819411"/>
            <a:ext cx="640080" cy="640080"/>
          </a:xfrm>
          <a:prstGeom prst="rect">
            <a:avLst/>
          </a:prstGeom>
        </p:spPr>
      </p:pic>
      <p:pic>
        <p:nvPicPr>
          <p:cNvPr id="4" name="Picture 3">
            <a:extLst>
              <a:ext uri="{FF2B5EF4-FFF2-40B4-BE49-F238E27FC236}">
                <a16:creationId xmlns:a16="http://schemas.microsoft.com/office/drawing/2014/main" id="{5191A281-5EC9-0130-F67D-25785D063A2F}"/>
              </a:ext>
            </a:extLst>
          </p:cNvPr>
          <p:cNvPicPr>
            <a:picLocks noChangeAspect="1"/>
          </p:cNvPicPr>
          <p:nvPr/>
        </p:nvPicPr>
        <p:blipFill>
          <a:blip r:embed="rId4">
            <a:duotone>
              <a:schemeClr val="accent3">
                <a:shade val="45000"/>
                <a:satMod val="135000"/>
              </a:schemeClr>
              <a:prstClr val="white"/>
            </a:duotone>
          </a:blip>
          <a:stretch>
            <a:fillRect/>
          </a:stretch>
        </p:blipFill>
        <p:spPr>
          <a:xfrm>
            <a:off x="5443495" y="2509058"/>
            <a:ext cx="643048" cy="623595"/>
          </a:xfrm>
          <a:prstGeom prst="rect">
            <a:avLst/>
          </a:prstGeom>
        </p:spPr>
      </p:pic>
      <p:pic>
        <p:nvPicPr>
          <p:cNvPr id="11" name="Picture 10">
            <a:extLst>
              <a:ext uri="{FF2B5EF4-FFF2-40B4-BE49-F238E27FC236}">
                <a16:creationId xmlns:a16="http://schemas.microsoft.com/office/drawing/2014/main" id="{D68C55AE-B45E-F038-E0D4-824246560AC9}"/>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Lst>
          </a:blip>
          <a:stretch>
            <a:fillRect/>
          </a:stretch>
        </p:blipFill>
        <p:spPr>
          <a:xfrm>
            <a:off x="4928121" y="2836189"/>
            <a:ext cx="457201" cy="640080"/>
          </a:xfrm>
          <a:prstGeom prst="rect">
            <a:avLst/>
          </a:prstGeom>
        </p:spPr>
      </p:pic>
      <p:grpSp>
        <p:nvGrpSpPr>
          <p:cNvPr id="54" name="Group 53">
            <a:extLst>
              <a:ext uri="{FF2B5EF4-FFF2-40B4-BE49-F238E27FC236}">
                <a16:creationId xmlns:a16="http://schemas.microsoft.com/office/drawing/2014/main" id="{4206C631-D7ED-579B-146E-FE1FF200F791}"/>
              </a:ext>
            </a:extLst>
          </p:cNvPr>
          <p:cNvGrpSpPr/>
          <p:nvPr/>
        </p:nvGrpSpPr>
        <p:grpSpPr>
          <a:xfrm>
            <a:off x="532239" y="3146757"/>
            <a:ext cx="1850426" cy="548640"/>
            <a:chOff x="532239" y="3231819"/>
            <a:chExt cx="1850426" cy="548640"/>
          </a:xfrm>
          <a:effectLst>
            <a:outerShdw blurRad="63500" sx="102000" sy="102000" algn="ctr" rotWithShape="0">
              <a:prstClr val="black">
                <a:alpha val="40000"/>
              </a:prstClr>
            </a:outerShdw>
          </a:effectLst>
        </p:grpSpPr>
        <p:sp>
          <p:nvSpPr>
            <p:cNvPr id="9" name="Rectangle: Rounded Corners 8">
              <a:extLst>
                <a:ext uri="{FF2B5EF4-FFF2-40B4-BE49-F238E27FC236}">
                  <a16:creationId xmlns:a16="http://schemas.microsoft.com/office/drawing/2014/main" id="{89230C34-DAB7-4CF2-D473-DC873ED21B8C}"/>
                </a:ext>
              </a:extLst>
            </p:cNvPr>
            <p:cNvSpPr/>
            <p:nvPr/>
          </p:nvSpPr>
          <p:spPr>
            <a:xfrm>
              <a:off x="532239" y="3231819"/>
              <a:ext cx="1850425" cy="548640"/>
            </a:xfrm>
            <a:prstGeom prst="roundRect">
              <a:avLst/>
            </a:prstGeom>
            <a:ln>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3" name="Picture 4" descr="Elderly Icons - Free SVG &amp; PNG Elderly Images - Noun Project">
              <a:extLst>
                <a:ext uri="{FF2B5EF4-FFF2-40B4-BE49-F238E27FC236}">
                  <a16:creationId xmlns:a16="http://schemas.microsoft.com/office/drawing/2014/main" id="{3B22A7B0-6701-BD1A-0B1A-9B46D03ED6D9}"/>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56" y="3323259"/>
              <a:ext cx="365760"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33DC8-DC04-FDE1-2C9C-FE1A4E2523E5}"/>
                </a:ext>
              </a:extLst>
            </p:cNvPr>
            <p:cNvSpPr txBox="1"/>
            <p:nvPr/>
          </p:nvSpPr>
          <p:spPr>
            <a:xfrm>
              <a:off x="1105787" y="3257239"/>
              <a:ext cx="1276878" cy="523220"/>
            </a:xfrm>
            <a:prstGeom prst="rect">
              <a:avLst/>
            </a:prstGeom>
            <a:noFill/>
            <a:ln>
              <a:noFill/>
            </a:ln>
          </p:spPr>
          <p:txBody>
            <a:bodyPr wrap="square" rtlCol="0">
              <a:spAutoFit/>
            </a:bodyPr>
            <a:lstStyle/>
            <a:p>
              <a:r>
                <a:rPr lang="en-US" sz="1400" dirty="0">
                  <a:latin typeface="Segoe UI Semibold" panose="020B0702040204020203" pitchFamily="34" charset="0"/>
                  <a:cs typeface="Segoe UI Semibold" panose="020B0702040204020203" pitchFamily="34" charset="0"/>
                </a:rPr>
                <a:t>Engaged Patient</a:t>
              </a:r>
            </a:p>
          </p:txBody>
        </p:sp>
      </p:grpSp>
      <p:sp>
        <p:nvSpPr>
          <p:cNvPr id="37" name="Rectangle: Rounded Corners 36">
            <a:extLst>
              <a:ext uri="{FF2B5EF4-FFF2-40B4-BE49-F238E27FC236}">
                <a16:creationId xmlns:a16="http://schemas.microsoft.com/office/drawing/2014/main" id="{B8F7DD81-CD04-944F-6FE6-4BFF73B68D50}"/>
              </a:ext>
            </a:extLst>
          </p:cNvPr>
          <p:cNvSpPr/>
          <p:nvPr/>
        </p:nvSpPr>
        <p:spPr>
          <a:xfrm>
            <a:off x="9223273" y="3163867"/>
            <a:ext cx="1850425" cy="548640"/>
          </a:xfrm>
          <a:prstGeom prst="round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2" name="TextBox 41">
            <a:extLst>
              <a:ext uri="{FF2B5EF4-FFF2-40B4-BE49-F238E27FC236}">
                <a16:creationId xmlns:a16="http://schemas.microsoft.com/office/drawing/2014/main" id="{65DBFBE4-F3DA-3237-2A88-796D723F324A}"/>
              </a:ext>
            </a:extLst>
          </p:cNvPr>
          <p:cNvSpPr txBox="1"/>
          <p:nvPr/>
        </p:nvSpPr>
        <p:spPr>
          <a:xfrm>
            <a:off x="9826403" y="3167390"/>
            <a:ext cx="1276878" cy="523220"/>
          </a:xfrm>
          <a:prstGeom prst="rect">
            <a:avLst/>
          </a:prstGeom>
          <a:noFill/>
        </p:spPr>
        <p:txBody>
          <a:bodyPr wrap="square" rtlCol="0">
            <a:spAutoFit/>
          </a:bodyPr>
          <a:lstStyle/>
          <a:p>
            <a:r>
              <a:rPr lang="en-US" sz="1400" dirty="0">
                <a:latin typeface="Segoe UI Semibold" panose="020B0702040204020203" pitchFamily="34" charset="0"/>
                <a:cs typeface="Segoe UI Semibold" panose="020B0702040204020203" pitchFamily="34" charset="0"/>
              </a:rPr>
              <a:t>Performant Network</a:t>
            </a:r>
          </a:p>
        </p:txBody>
      </p:sp>
      <p:sp>
        <p:nvSpPr>
          <p:cNvPr id="44" name="Rectangle: Rounded Corners 43">
            <a:extLst>
              <a:ext uri="{FF2B5EF4-FFF2-40B4-BE49-F238E27FC236}">
                <a16:creationId xmlns:a16="http://schemas.microsoft.com/office/drawing/2014/main" id="{A25C5D80-65C6-2F1D-EA2A-650B34CB5D77}"/>
              </a:ext>
            </a:extLst>
          </p:cNvPr>
          <p:cNvSpPr/>
          <p:nvPr/>
        </p:nvSpPr>
        <p:spPr>
          <a:xfrm>
            <a:off x="358174" y="5990066"/>
            <a:ext cx="11323674" cy="33017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THP VBC SCALER PLATFORM</a:t>
            </a:r>
          </a:p>
        </p:txBody>
      </p:sp>
      <p:sp>
        <p:nvSpPr>
          <p:cNvPr id="48" name="Right Brace 47">
            <a:extLst>
              <a:ext uri="{FF2B5EF4-FFF2-40B4-BE49-F238E27FC236}">
                <a16:creationId xmlns:a16="http://schemas.microsoft.com/office/drawing/2014/main" id="{CCEAAD3D-8A84-21CE-B5D3-D2D5F793DF17}"/>
              </a:ext>
            </a:extLst>
          </p:cNvPr>
          <p:cNvSpPr/>
          <p:nvPr/>
        </p:nvSpPr>
        <p:spPr>
          <a:xfrm rot="5400000">
            <a:off x="5800850" y="1100412"/>
            <a:ext cx="182880" cy="8869680"/>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BD76F50B-A073-9566-E049-A41971CF8891}"/>
              </a:ext>
            </a:extLst>
          </p:cNvPr>
          <p:cNvCxnSpPr>
            <a:endCxn id="2" idx="0"/>
          </p:cNvCxnSpPr>
          <p:nvPr/>
        </p:nvCxnSpPr>
        <p:spPr>
          <a:xfrm>
            <a:off x="5795159" y="1684795"/>
            <a:ext cx="1037" cy="72059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A153A4-385D-D9B6-0BFF-A8EAD662B81B}"/>
              </a:ext>
            </a:extLst>
          </p:cNvPr>
          <p:cNvCxnSpPr>
            <a:stCxn id="31" idx="3"/>
            <a:endCxn id="2" idx="2"/>
          </p:cNvCxnSpPr>
          <p:nvPr/>
        </p:nvCxnSpPr>
        <p:spPr>
          <a:xfrm>
            <a:off x="2382665" y="3433787"/>
            <a:ext cx="2321035" cy="321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B626917-37C2-729A-057A-AF0CC4B47678}"/>
              </a:ext>
            </a:extLst>
          </p:cNvPr>
          <p:cNvGrpSpPr/>
          <p:nvPr/>
        </p:nvGrpSpPr>
        <p:grpSpPr>
          <a:xfrm>
            <a:off x="4869947" y="1136155"/>
            <a:ext cx="1850426" cy="548640"/>
            <a:chOff x="4869947" y="1136155"/>
            <a:chExt cx="1850426" cy="548640"/>
          </a:xfrm>
          <a:effectLst>
            <a:outerShdw blurRad="63500" sx="102000" sy="102000" algn="ctr" rotWithShape="0">
              <a:prstClr val="black">
                <a:alpha val="40000"/>
              </a:prstClr>
            </a:outerShdw>
          </a:effectLst>
        </p:grpSpPr>
        <p:sp>
          <p:nvSpPr>
            <p:cNvPr id="34" name="Rectangle: Rounded Corners 33">
              <a:extLst>
                <a:ext uri="{FF2B5EF4-FFF2-40B4-BE49-F238E27FC236}">
                  <a16:creationId xmlns:a16="http://schemas.microsoft.com/office/drawing/2014/main" id="{9B3CEEC4-5C0F-5749-5D2D-76A79559F11D}"/>
                </a:ext>
              </a:extLst>
            </p:cNvPr>
            <p:cNvSpPr/>
            <p:nvPr/>
          </p:nvSpPr>
          <p:spPr>
            <a:xfrm>
              <a:off x="4869947" y="1136155"/>
              <a:ext cx="1850425" cy="548640"/>
            </a:xfrm>
            <a:prstGeom prst="roundRect">
              <a:avLst/>
            </a:prstGeom>
            <a:ln>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6" name="TextBox 35">
              <a:extLst>
                <a:ext uri="{FF2B5EF4-FFF2-40B4-BE49-F238E27FC236}">
                  <a16:creationId xmlns:a16="http://schemas.microsoft.com/office/drawing/2014/main" id="{24427F87-F95B-9475-8B2A-591BD59966E0}"/>
                </a:ext>
              </a:extLst>
            </p:cNvPr>
            <p:cNvSpPr txBox="1"/>
            <p:nvPr/>
          </p:nvSpPr>
          <p:spPr>
            <a:xfrm>
              <a:off x="5443495" y="1161575"/>
              <a:ext cx="1276878" cy="523220"/>
            </a:xfrm>
            <a:prstGeom prst="rect">
              <a:avLst/>
            </a:prstGeom>
            <a:noFill/>
            <a:ln>
              <a:noFill/>
            </a:ln>
          </p:spPr>
          <p:txBody>
            <a:bodyPr wrap="square" rtlCol="0">
              <a:spAutoFit/>
            </a:bodyPr>
            <a:lstStyle/>
            <a:p>
              <a:r>
                <a:rPr lang="en-US" sz="1400" dirty="0">
                  <a:latin typeface="Segoe UI Semibold" panose="020B0702040204020203" pitchFamily="34" charset="0"/>
                  <a:cs typeface="Segoe UI Semibold" panose="020B0702040204020203" pitchFamily="34" charset="0"/>
                </a:rPr>
                <a:t>Connected Payor</a:t>
              </a:r>
            </a:p>
          </p:txBody>
        </p:sp>
        <p:pic>
          <p:nvPicPr>
            <p:cNvPr id="57" name="Picture 2" descr="210+ Health Insurance Policy Icon. Flat Design Illustrations, Royalty-Free  Vector Graphics &amp; Clip Art - iStock">
              <a:extLst>
                <a:ext uri="{FF2B5EF4-FFF2-40B4-BE49-F238E27FC236}">
                  <a16:creationId xmlns:a16="http://schemas.microsoft.com/office/drawing/2014/main" id="{D5E12F78-E523-F62C-F03E-10C30C51C464}"/>
                </a:ext>
              </a:extLst>
            </p:cNvPr>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6295" y="1186524"/>
              <a:ext cx="457200" cy="4572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1" name="TextBox 70">
            <a:extLst>
              <a:ext uri="{FF2B5EF4-FFF2-40B4-BE49-F238E27FC236}">
                <a16:creationId xmlns:a16="http://schemas.microsoft.com/office/drawing/2014/main" id="{44EB4AFD-C794-A056-2392-C96CC29045F5}"/>
              </a:ext>
            </a:extLst>
          </p:cNvPr>
          <p:cNvSpPr txBox="1"/>
          <p:nvPr/>
        </p:nvSpPr>
        <p:spPr>
          <a:xfrm>
            <a:off x="5088670" y="3671407"/>
            <a:ext cx="1426644" cy="738664"/>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THP Care Hub: Hands On Orchestrator</a:t>
            </a:r>
          </a:p>
        </p:txBody>
      </p:sp>
      <p:cxnSp>
        <p:nvCxnSpPr>
          <p:cNvPr id="73" name="Straight Connector 72">
            <a:extLst>
              <a:ext uri="{FF2B5EF4-FFF2-40B4-BE49-F238E27FC236}">
                <a16:creationId xmlns:a16="http://schemas.microsoft.com/office/drawing/2014/main" id="{302543EB-F3DA-840A-C655-3A2FB2005B8B}"/>
              </a:ext>
            </a:extLst>
          </p:cNvPr>
          <p:cNvCxnSpPr>
            <a:stCxn id="2" idx="6"/>
            <a:endCxn id="37" idx="1"/>
          </p:cNvCxnSpPr>
          <p:nvPr/>
        </p:nvCxnSpPr>
        <p:spPr>
          <a:xfrm>
            <a:off x="6888691" y="3437002"/>
            <a:ext cx="2334582" cy="118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03CF719-2DF4-5351-F1A2-DD854141D5ED}"/>
              </a:ext>
            </a:extLst>
          </p:cNvPr>
          <p:cNvGrpSpPr/>
          <p:nvPr/>
        </p:nvGrpSpPr>
        <p:grpSpPr>
          <a:xfrm>
            <a:off x="9327782" y="3206794"/>
            <a:ext cx="457200" cy="457200"/>
            <a:chOff x="176848" y="5087416"/>
            <a:chExt cx="364527" cy="381541"/>
          </a:xfrm>
        </p:grpSpPr>
        <p:pic>
          <p:nvPicPr>
            <p:cNvPr id="74" name="Picture 4" descr="Global network - Free networking icons">
              <a:extLst>
                <a:ext uri="{FF2B5EF4-FFF2-40B4-BE49-F238E27FC236}">
                  <a16:creationId xmlns:a16="http://schemas.microsoft.com/office/drawing/2014/main" id="{27311139-A068-94F1-27B8-C234261C0416}"/>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848" y="5087416"/>
              <a:ext cx="364527" cy="38154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AI intelligence automation icon PSD | PSDGraphics">
              <a:extLst>
                <a:ext uri="{FF2B5EF4-FFF2-40B4-BE49-F238E27FC236}">
                  <a16:creationId xmlns:a16="http://schemas.microsoft.com/office/drawing/2014/main" id="{5615C732-92E0-DD74-1DF9-7826F1F9D3A9}"/>
                </a:ext>
              </a:extLst>
            </p:cNvPr>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289" y="5216702"/>
              <a:ext cx="207913" cy="14950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5">
            <a:extLst>
              <a:ext uri="{FF2B5EF4-FFF2-40B4-BE49-F238E27FC236}">
                <a16:creationId xmlns:a16="http://schemas.microsoft.com/office/drawing/2014/main" id="{C04D6BC0-3DE7-B3EE-C2E8-BBE91BF274AE}"/>
              </a:ext>
            </a:extLst>
          </p:cNvPr>
          <p:cNvSpPr/>
          <p:nvPr/>
        </p:nvSpPr>
        <p:spPr>
          <a:xfrm>
            <a:off x="358174" y="5648345"/>
            <a:ext cx="11323674" cy="33017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THP INTEGRATED CARE MODEL (</a:t>
            </a:r>
            <a:r>
              <a:rPr lang="en-US" sz="1600" i="1" dirty="0"/>
              <a:t>Prevention +Treatment + Maintenance</a:t>
            </a:r>
            <a:r>
              <a:rPr lang="en-US" sz="1600" dirty="0"/>
              <a:t>)</a:t>
            </a:r>
          </a:p>
        </p:txBody>
      </p:sp>
      <p:sp>
        <p:nvSpPr>
          <p:cNvPr id="7" name="TextBox 6">
            <a:extLst>
              <a:ext uri="{FF2B5EF4-FFF2-40B4-BE49-F238E27FC236}">
                <a16:creationId xmlns:a16="http://schemas.microsoft.com/office/drawing/2014/main" id="{AE93440C-2F56-4544-0A8E-F05C29559544}"/>
              </a:ext>
            </a:extLst>
          </p:cNvPr>
          <p:cNvSpPr txBox="1"/>
          <p:nvPr/>
        </p:nvSpPr>
        <p:spPr>
          <a:xfrm>
            <a:off x="5527527" y="3081292"/>
            <a:ext cx="764904" cy="276999"/>
          </a:xfrm>
          <a:prstGeom prst="rect">
            <a:avLst/>
          </a:prstGeom>
          <a:noFill/>
        </p:spPr>
        <p:txBody>
          <a:bodyPr wrap="square" rtlCol="0">
            <a:spAutoFit/>
          </a:bodyPr>
          <a:lstStyle/>
          <a:p>
            <a:r>
              <a:rPr lang="en-US" sz="1200" i="1" dirty="0"/>
              <a:t>NPs</a:t>
            </a:r>
          </a:p>
        </p:txBody>
      </p:sp>
      <p:sp>
        <p:nvSpPr>
          <p:cNvPr id="8" name="TextBox 7">
            <a:extLst>
              <a:ext uri="{FF2B5EF4-FFF2-40B4-BE49-F238E27FC236}">
                <a16:creationId xmlns:a16="http://schemas.microsoft.com/office/drawing/2014/main" id="{D2B4A199-667A-E5CB-9D3C-8DF09EC3E557}"/>
              </a:ext>
            </a:extLst>
          </p:cNvPr>
          <p:cNvSpPr txBox="1"/>
          <p:nvPr/>
        </p:nvSpPr>
        <p:spPr>
          <a:xfrm>
            <a:off x="6123787" y="3410133"/>
            <a:ext cx="764904" cy="276999"/>
          </a:xfrm>
          <a:prstGeom prst="rect">
            <a:avLst/>
          </a:prstGeom>
          <a:noFill/>
        </p:spPr>
        <p:txBody>
          <a:bodyPr wrap="square" rtlCol="0">
            <a:spAutoFit/>
          </a:bodyPr>
          <a:lstStyle/>
          <a:p>
            <a:r>
              <a:rPr lang="en-US" sz="1200" i="1" dirty="0"/>
              <a:t>RNs</a:t>
            </a:r>
          </a:p>
        </p:txBody>
      </p:sp>
      <p:sp>
        <p:nvSpPr>
          <p:cNvPr id="10" name="TextBox 9">
            <a:extLst>
              <a:ext uri="{FF2B5EF4-FFF2-40B4-BE49-F238E27FC236}">
                <a16:creationId xmlns:a16="http://schemas.microsoft.com/office/drawing/2014/main" id="{13F06C26-4924-012E-E43B-3B4F3CE12DDD}"/>
              </a:ext>
            </a:extLst>
          </p:cNvPr>
          <p:cNvSpPr txBox="1"/>
          <p:nvPr/>
        </p:nvSpPr>
        <p:spPr>
          <a:xfrm>
            <a:off x="4904980" y="3427888"/>
            <a:ext cx="764904" cy="276999"/>
          </a:xfrm>
          <a:prstGeom prst="rect">
            <a:avLst/>
          </a:prstGeom>
          <a:noFill/>
        </p:spPr>
        <p:txBody>
          <a:bodyPr wrap="square" rtlCol="0">
            <a:spAutoFit/>
          </a:bodyPr>
          <a:lstStyle/>
          <a:p>
            <a:r>
              <a:rPr lang="en-US" sz="1200" i="1" dirty="0"/>
              <a:t>LVNs</a:t>
            </a:r>
          </a:p>
        </p:txBody>
      </p:sp>
      <p:sp>
        <p:nvSpPr>
          <p:cNvPr id="5" name="Slide Number Placeholder 4">
            <a:extLst>
              <a:ext uri="{FF2B5EF4-FFF2-40B4-BE49-F238E27FC236}">
                <a16:creationId xmlns:a16="http://schemas.microsoft.com/office/drawing/2014/main" id="{00BCB62A-7547-A58A-CBF6-C7BED639970A}"/>
              </a:ext>
            </a:extLst>
          </p:cNvPr>
          <p:cNvSpPr>
            <a:spLocks noGrp="1"/>
          </p:cNvSpPr>
          <p:nvPr>
            <p:ph type="sldNum" sz="quarter" idx="12"/>
          </p:nvPr>
        </p:nvSpPr>
        <p:spPr/>
        <p:txBody>
          <a:bodyPr/>
          <a:lstStyle/>
          <a:p>
            <a:fld id="{622CCB82-594B-CE40-93A6-C43872A15E5A}" type="slidenum">
              <a:rPr lang="en-US" smtClean="0"/>
              <a:t>9</a:t>
            </a:fld>
            <a:endParaRPr lang="en-US" dirty="0"/>
          </a:p>
        </p:txBody>
      </p:sp>
    </p:spTree>
    <p:extLst>
      <p:ext uri="{BB962C8B-B14F-4D97-AF65-F5344CB8AC3E}">
        <p14:creationId xmlns:p14="http://schemas.microsoft.com/office/powerpoint/2010/main" val="62540925"/>
      </p:ext>
    </p:extLst>
  </p:cSld>
  <p:clrMapOvr>
    <a:masterClrMapping/>
  </p:clrMapOvr>
</p:sld>
</file>

<file path=ppt/theme/theme1.xml><?xml version="1.0" encoding="utf-8"?>
<a:theme xmlns:a="http://schemas.openxmlformats.org/drawingml/2006/main" name="3_Sanara MedTech">
  <a:themeElements>
    <a:clrScheme name="Sanara MedTech">
      <a:dk1>
        <a:srgbClr val="000000"/>
      </a:dk1>
      <a:lt1>
        <a:srgbClr val="FFFFFF"/>
      </a:lt1>
      <a:dk2>
        <a:srgbClr val="636669"/>
      </a:dk2>
      <a:lt2>
        <a:srgbClr val="C5CFDA"/>
      </a:lt2>
      <a:accent1>
        <a:srgbClr val="003865"/>
      </a:accent1>
      <a:accent2>
        <a:srgbClr val="0093B2"/>
      </a:accent2>
      <a:accent3>
        <a:srgbClr val="0077C8"/>
      </a:accent3>
      <a:accent4>
        <a:srgbClr val="005670"/>
      </a:accent4>
      <a:accent5>
        <a:srgbClr val="00A3E0"/>
      </a:accent5>
      <a:accent6>
        <a:srgbClr val="05C3DE"/>
      </a:accent6>
      <a:hlink>
        <a:srgbClr val="E97F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E04EB740CD0D4A912FDC2170A1A464" ma:contentTypeVersion="14" ma:contentTypeDescription="Create a new document." ma:contentTypeScope="" ma:versionID="4cbc119640feddcbcf246bc80f24629e">
  <xsd:schema xmlns:xsd="http://www.w3.org/2001/XMLSchema" xmlns:xs="http://www.w3.org/2001/XMLSchema" xmlns:p="http://schemas.microsoft.com/office/2006/metadata/properties" xmlns:ns3="e819b0ec-6501-4466-8864-94f63f8b30f5" xmlns:ns4="682f7d3d-d8b3-4614-8ad5-90ad6a781c85" targetNamespace="http://schemas.microsoft.com/office/2006/metadata/properties" ma:root="true" ma:fieldsID="6ddfdee1bd09042a4be96f40214b3f58" ns3:_="" ns4:_="">
    <xsd:import namespace="e819b0ec-6501-4466-8864-94f63f8b30f5"/>
    <xsd:import namespace="682f7d3d-d8b3-4614-8ad5-90ad6a781c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9b0ec-6501-4466-8864-94f63f8b30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f7d3d-d8b3-4614-8ad5-90ad6a781c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809EC-7929-4EB1-86A8-6D2B3ADFD47B}">
  <ds:schemaRefs>
    <ds:schemaRef ds:uri="http://purl.org/dc/dcmitype/"/>
    <ds:schemaRef ds:uri="http://purl.org/dc/elements/1.1/"/>
    <ds:schemaRef ds:uri="http://purl.org/dc/terms/"/>
    <ds:schemaRef ds:uri="http://schemas.microsoft.com/office/2006/documentManagement/types"/>
    <ds:schemaRef ds:uri="682f7d3d-d8b3-4614-8ad5-90ad6a781c85"/>
    <ds:schemaRef ds:uri="http://schemas.microsoft.com/office/infopath/2007/PartnerControls"/>
    <ds:schemaRef ds:uri="http://www.w3.org/XML/1998/namespace"/>
    <ds:schemaRef ds:uri="e819b0ec-6501-4466-8864-94f63f8b30f5"/>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8220A73F-48A8-468E-AAF5-7FA373E76E08}">
  <ds:schemaRefs>
    <ds:schemaRef ds:uri="http://schemas.microsoft.com/sharepoint/v3/contenttype/forms"/>
  </ds:schemaRefs>
</ds:datastoreItem>
</file>

<file path=customXml/itemProps3.xml><?xml version="1.0" encoding="utf-8"?>
<ds:datastoreItem xmlns:ds="http://schemas.openxmlformats.org/officeDocument/2006/customXml" ds:itemID="{E18E68C8-BC67-42FB-AEC6-9E3C443AD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9b0ec-6501-4466-8864-94f63f8b30f5"/>
    <ds:schemaRef ds:uri="682f7d3d-d8b3-4614-8ad5-90ad6a781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19238</TotalTime>
  <Words>3371</Words>
  <Application>Microsoft Office PowerPoint</Application>
  <PresentationFormat>Widescreen</PresentationFormat>
  <Paragraphs>249</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Arial (Body)</vt:lpstr>
      <vt:lpstr>Century Schoolbook</vt:lpstr>
      <vt:lpstr>Georgia</vt:lpstr>
      <vt:lpstr>Helvetica</vt:lpstr>
      <vt:lpstr>Segoe UI</vt:lpstr>
      <vt:lpstr>Segoe UI Semibold</vt:lpstr>
      <vt:lpstr>3_Sanara MedTech</vt:lpstr>
      <vt:lpstr>Q2 2024 Earnings and Business Update Call August 13, 2024   </vt:lpstr>
      <vt:lpstr>Disclaimers</vt:lpstr>
      <vt:lpstr>PowerPoint Presentation</vt:lpstr>
      <vt:lpstr>Surgical Sales</vt:lpstr>
      <vt:lpstr>Surgical Growth Opportunities</vt:lpstr>
      <vt:lpstr>Operational Alignment</vt:lpstr>
      <vt:lpstr>Tissue Health Plus </vt:lpstr>
      <vt:lpstr>Wound Care Represents $100B+ Yearly Spend (Products + Services) But Generates Mixed Patient Outcomes </vt:lpstr>
      <vt:lpstr>Our Program is Designed to Align Patients, Payors And Providers To Deliver Compelling Value</vt:lpstr>
      <vt:lpstr>Q2 2024 Financial Highlights (Unaudited)</vt:lpstr>
      <vt:lpstr>Q2 2024 Financial Highlights (Continued)</vt:lpstr>
      <vt:lpstr>Segment Reporting</vt:lpstr>
      <vt:lpstr>CRG Facility</vt:lpstr>
      <vt:lpstr>Questions</vt:lpstr>
      <vt:lpstr>Appendix</vt:lpstr>
      <vt:lpstr>Non-GAAP Financial Measure</vt:lpstr>
      <vt:lpstr>Reconciliation of GAAP to Non-GAAP Financial Measures (Consolidated)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Sanara MedTech Overview (Nasdaq: SMTI)  February 2021</dc:title>
  <dc:creator>Callon Nichols</dc:creator>
  <cp:lastModifiedBy>Callon Nichols</cp:lastModifiedBy>
  <cp:revision>322</cp:revision>
  <cp:lastPrinted>2024-08-12T15:12:32Z</cp:lastPrinted>
  <dcterms:created xsi:type="dcterms:W3CDTF">2021-03-15T19:53:59Z</dcterms:created>
  <dcterms:modified xsi:type="dcterms:W3CDTF">2024-08-12T17:17:14Z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0x01010006E04EB740CD0D4A912FDC2170A1A464</vt:lpwstr>
  </property>
</Properties>
</file>